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57" r:id="rId3"/>
    <p:sldId id="258" r:id="rId4"/>
    <p:sldId id="259" r:id="rId5"/>
    <p:sldId id="260" r:id="rId6"/>
    <p:sldId id="261" r:id="rId7"/>
    <p:sldId id="262" r:id="rId8"/>
    <p:sldId id="276" r:id="rId9"/>
    <p:sldId id="277" r:id="rId10"/>
    <p:sldId id="278" r:id="rId11"/>
    <p:sldId id="267" r:id="rId12"/>
    <p:sldId id="268" r:id="rId13"/>
    <p:sldId id="269" r:id="rId14"/>
    <p:sldId id="270" r:id="rId15"/>
    <p:sldId id="271" r:id="rId16"/>
    <p:sldId id="272" r:id="rId17"/>
    <p:sldId id="273" r:id="rId18"/>
    <p:sldId id="274" r:id="rId19"/>
    <p:sldId id="275" r:id="rId20"/>
  </p:sldIdLst>
  <p:sldSz cx="18288000" cy="10287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5" userDrawn="1">
          <p15:clr>
            <a:srgbClr val="A4A3A4"/>
          </p15:clr>
        </p15:guide>
        <p15:guide id="2" pos="29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1325" autoAdjust="0"/>
  </p:normalViewPr>
  <p:slideViewPr>
    <p:cSldViewPr showGuides="1">
      <p:cViewPr varScale="1">
        <p:scale>
          <a:sx n="69" d="100"/>
          <a:sy n="69" d="100"/>
        </p:scale>
        <p:origin x="48" y="66"/>
      </p:cViewPr>
      <p:guideLst>
        <p:guide orient="horz" pos="2095"/>
        <p:guide pos="294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2023/4/17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53687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672376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57482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453175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svg"/><Relationship Id="rId25" Type="http://schemas.openxmlformats.org/officeDocument/2006/relationships/image" Target="../media/image23.jp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2.jpg"/><Relationship Id="rId5" Type="http://schemas.openxmlformats.org/officeDocument/2006/relationships/image" Target="../media/image3.png"/><Relationship Id="rId15" Type="http://schemas.openxmlformats.org/officeDocument/2006/relationships/image" Target="../media/image13.GIF"/><Relationship Id="rId23" Type="http://schemas.openxmlformats.org/officeDocument/2006/relationships/image" Target="../media/image21.png"/><Relationship Id="rId10" Type="http://schemas.openxmlformats.org/officeDocument/2006/relationships/image" Target="../media/image8.svg"/><Relationship Id="rId19" Type="http://schemas.openxmlformats.org/officeDocument/2006/relationships/image" Target="../media/image17.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25.png"/></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tags" Target="../tags/tag30.xml"/><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4.xml"/><Relationship Id="rId11" Type="http://schemas.openxmlformats.org/officeDocument/2006/relationships/image" Target="../media/image32.png"/><Relationship Id="rId5" Type="http://schemas.openxmlformats.org/officeDocument/2006/relationships/slideLayout" Target="../slideLayouts/slideLayout7.xml"/><Relationship Id="rId10" Type="http://schemas.openxmlformats.org/officeDocument/2006/relationships/image" Target="../media/image31.svg"/><Relationship Id="rId4" Type="http://schemas.openxmlformats.org/officeDocument/2006/relationships/tags" Target="../tags/tag31.xm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7.png"/><Relationship Id="rId7" Type="http://schemas.openxmlformats.org/officeDocument/2006/relationships/image" Target="../media/image29.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61.jpg"/><Relationship Id="rId5" Type="http://schemas.openxmlformats.org/officeDocument/2006/relationships/image" Target="../media/image59.svg"/><Relationship Id="rId10" Type="http://schemas.openxmlformats.org/officeDocument/2006/relationships/image" Target="../media/image60.jpg"/><Relationship Id="rId4" Type="http://schemas.openxmlformats.org/officeDocument/2006/relationships/image" Target="../media/image58.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2.jpeg"/><Relationship Id="rId7" Type="http://schemas.openxmlformats.org/officeDocument/2006/relationships/image" Target="../media/image29.sv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28.png"/><Relationship Id="rId11" Type="http://schemas.openxmlformats.org/officeDocument/2006/relationships/image" Target="../media/image64.jpg"/><Relationship Id="rId5" Type="http://schemas.openxmlformats.org/officeDocument/2006/relationships/image" Target="../media/image56.png"/><Relationship Id="rId10" Type="http://schemas.openxmlformats.org/officeDocument/2006/relationships/image" Target="../media/image61.jpg"/><Relationship Id="rId4" Type="http://schemas.openxmlformats.org/officeDocument/2006/relationships/image" Target="../media/image63.png"/><Relationship Id="rId9"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70.sv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57.png"/><Relationship Id="rId21" Type="http://schemas.openxmlformats.org/officeDocument/2006/relationships/image" Target="../media/image78.svg"/><Relationship Id="rId7" Type="http://schemas.openxmlformats.org/officeDocument/2006/relationships/image" Target="../media/image29.svg"/><Relationship Id="rId12" Type="http://schemas.openxmlformats.org/officeDocument/2006/relationships/image" Target="../media/image69.png"/><Relationship Id="rId17" Type="http://schemas.openxmlformats.org/officeDocument/2006/relationships/image" Target="../media/image74.svg"/><Relationship Id="rId25" Type="http://schemas.openxmlformats.org/officeDocument/2006/relationships/image" Target="../media/image82.svg"/><Relationship Id="rId33" Type="http://schemas.openxmlformats.org/officeDocument/2006/relationships/image" Target="../media/image64.jpg"/><Relationship Id="rId2" Type="http://schemas.openxmlformats.org/officeDocument/2006/relationships/image" Target="../media/image56.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68.svg"/><Relationship Id="rId24" Type="http://schemas.openxmlformats.org/officeDocument/2006/relationships/image" Target="../media/image81.png"/><Relationship Id="rId32" Type="http://schemas.openxmlformats.org/officeDocument/2006/relationships/image" Target="../media/image89.svg"/><Relationship Id="rId5" Type="http://schemas.openxmlformats.org/officeDocument/2006/relationships/image" Target="../media/image66.svg"/><Relationship Id="rId15" Type="http://schemas.openxmlformats.org/officeDocument/2006/relationships/image" Target="../media/image72.svg"/><Relationship Id="rId23" Type="http://schemas.openxmlformats.org/officeDocument/2006/relationships/image" Target="../media/image80.svg"/><Relationship Id="rId28" Type="http://schemas.openxmlformats.org/officeDocument/2006/relationships/image" Target="../media/image85.svg"/><Relationship Id="rId10" Type="http://schemas.openxmlformats.org/officeDocument/2006/relationships/image" Target="../media/image67.png"/><Relationship Id="rId19" Type="http://schemas.openxmlformats.org/officeDocument/2006/relationships/image" Target="../media/image76.svg"/><Relationship Id="rId31" Type="http://schemas.openxmlformats.org/officeDocument/2006/relationships/image" Target="../media/image88.png"/><Relationship Id="rId4" Type="http://schemas.openxmlformats.org/officeDocument/2006/relationships/image" Target="../media/image65.png"/><Relationship Id="rId9" Type="http://schemas.openxmlformats.org/officeDocument/2006/relationships/image" Target="../media/image31.sv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svg"/></Relationships>
</file>

<file path=ppt/slides/_rels/slide14.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slideLayout" Target="../slideLayouts/slideLayout7.xml"/><Relationship Id="rId18" Type="http://schemas.openxmlformats.org/officeDocument/2006/relationships/image" Target="../media/image71.png"/><Relationship Id="rId26" Type="http://schemas.openxmlformats.org/officeDocument/2006/relationships/image" Target="../media/image79.png"/><Relationship Id="rId39" Type="http://schemas.openxmlformats.org/officeDocument/2006/relationships/image" Target="../media/image30.png"/><Relationship Id="rId3" Type="http://schemas.openxmlformats.org/officeDocument/2006/relationships/tags" Target="../tags/tag35.xml"/><Relationship Id="rId21" Type="http://schemas.openxmlformats.org/officeDocument/2006/relationships/image" Target="../media/image74.svg"/><Relationship Id="rId34" Type="http://schemas.openxmlformats.org/officeDocument/2006/relationships/image" Target="../media/image87.sv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image" Target="../media/image70.svg"/><Relationship Id="rId25" Type="http://schemas.openxmlformats.org/officeDocument/2006/relationships/image" Target="../media/image78.svg"/><Relationship Id="rId33" Type="http://schemas.openxmlformats.org/officeDocument/2006/relationships/image" Target="../media/image86.png"/><Relationship Id="rId38" Type="http://schemas.openxmlformats.org/officeDocument/2006/relationships/image" Target="../media/image29.svg"/><Relationship Id="rId2" Type="http://schemas.openxmlformats.org/officeDocument/2006/relationships/tags" Target="../tags/tag34.xml"/><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82.sv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77.png"/><Relationship Id="rId32" Type="http://schemas.openxmlformats.org/officeDocument/2006/relationships/image" Target="../media/image85.svg"/><Relationship Id="rId37" Type="http://schemas.openxmlformats.org/officeDocument/2006/relationships/image" Target="../media/image28.png"/><Relationship Id="rId40" Type="http://schemas.openxmlformats.org/officeDocument/2006/relationships/image" Target="../media/image31.svg"/><Relationship Id="rId5" Type="http://schemas.openxmlformats.org/officeDocument/2006/relationships/tags" Target="../tags/tag37.xml"/><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81.png"/><Relationship Id="rId36" Type="http://schemas.openxmlformats.org/officeDocument/2006/relationships/image" Target="../media/image89.svg"/><Relationship Id="rId10" Type="http://schemas.openxmlformats.org/officeDocument/2006/relationships/tags" Target="../tags/tag42.xml"/><Relationship Id="rId19" Type="http://schemas.openxmlformats.org/officeDocument/2006/relationships/image" Target="../media/image72.svg"/><Relationship Id="rId31" Type="http://schemas.openxmlformats.org/officeDocument/2006/relationships/image" Target="../media/image84.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svg"/><Relationship Id="rId30" Type="http://schemas.openxmlformats.org/officeDocument/2006/relationships/image" Target="../media/image83.png"/><Relationship Id="rId35" Type="http://schemas.openxmlformats.org/officeDocument/2006/relationships/image" Target="../media/image88.png"/></Relationships>
</file>

<file path=ppt/slides/_rels/slide1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31.svg"/><Relationship Id="rId3" Type="http://schemas.openxmlformats.org/officeDocument/2006/relationships/image" Target="../media/image91.svg"/><Relationship Id="rId7" Type="http://schemas.openxmlformats.org/officeDocument/2006/relationships/image" Target="../media/image95.svg"/><Relationship Id="rId12" Type="http://schemas.openxmlformats.org/officeDocument/2006/relationships/image" Target="../media/image30.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29.svg"/><Relationship Id="rId5" Type="http://schemas.openxmlformats.org/officeDocument/2006/relationships/image" Target="../media/image93.svg"/><Relationship Id="rId15" Type="http://schemas.openxmlformats.org/officeDocument/2006/relationships/image" Target="../media/image99.jpg"/><Relationship Id="rId10" Type="http://schemas.openxmlformats.org/officeDocument/2006/relationships/image" Target="../media/image28.png"/><Relationship Id="rId4" Type="http://schemas.openxmlformats.org/officeDocument/2006/relationships/image" Target="../media/image92.png"/><Relationship Id="rId9" Type="http://schemas.openxmlformats.org/officeDocument/2006/relationships/image" Target="../media/image97.svg"/><Relationship Id="rId14" Type="http://schemas.openxmlformats.org/officeDocument/2006/relationships/image" Target="../media/image98.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30.png"/><Relationship Id="rId3" Type="http://schemas.openxmlformats.org/officeDocument/2006/relationships/tags" Target="../tags/tag47.xml"/><Relationship Id="rId7" Type="http://schemas.openxmlformats.org/officeDocument/2006/relationships/image" Target="../media/image56.png"/><Relationship Id="rId12" Type="http://schemas.openxmlformats.org/officeDocument/2006/relationships/image" Target="../media/image29.sv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7.xml"/><Relationship Id="rId11" Type="http://schemas.openxmlformats.org/officeDocument/2006/relationships/image" Target="../media/image28.png"/><Relationship Id="rId5" Type="http://schemas.openxmlformats.org/officeDocument/2006/relationships/tags" Target="../tags/tag49.xml"/><Relationship Id="rId15" Type="http://schemas.openxmlformats.org/officeDocument/2006/relationships/image" Target="../media/image99.jpg"/><Relationship Id="rId10" Type="http://schemas.openxmlformats.org/officeDocument/2006/relationships/image" Target="../media/image101.svg"/><Relationship Id="rId4" Type="http://schemas.openxmlformats.org/officeDocument/2006/relationships/tags" Target="../tags/tag48.xml"/><Relationship Id="rId9" Type="http://schemas.openxmlformats.org/officeDocument/2006/relationships/image" Target="../media/image100.png"/><Relationship Id="rId14" Type="http://schemas.openxmlformats.org/officeDocument/2006/relationships/image" Target="../media/image31.svg"/></Relationships>
</file>

<file path=ppt/slides/_rels/slide17.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29.sv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28.png"/><Relationship Id="rId17" Type="http://schemas.openxmlformats.org/officeDocument/2006/relationships/image" Target="../media/image111.jpg"/><Relationship Id="rId2" Type="http://schemas.openxmlformats.org/officeDocument/2006/relationships/slideLayout" Target="../slideLayouts/slideLayout7.xml"/><Relationship Id="rId16" Type="http://schemas.openxmlformats.org/officeDocument/2006/relationships/image" Target="../media/image110.jpg"/><Relationship Id="rId1" Type="http://schemas.openxmlformats.org/officeDocument/2006/relationships/tags" Target="../tags/tag50.xml"/><Relationship Id="rId6" Type="http://schemas.openxmlformats.org/officeDocument/2006/relationships/image" Target="../media/image105.svg"/><Relationship Id="rId11" Type="http://schemas.openxmlformats.org/officeDocument/2006/relationships/image" Target="../media/image56.png"/><Relationship Id="rId5" Type="http://schemas.openxmlformats.org/officeDocument/2006/relationships/image" Target="../media/image104.png"/><Relationship Id="rId15" Type="http://schemas.openxmlformats.org/officeDocument/2006/relationships/image" Target="../media/image31.sv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6.png"/><Relationship Id="rId7" Type="http://schemas.openxmlformats.org/officeDocument/2006/relationships/image" Target="../media/image28.png"/><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image" Target="../media/image113.svg"/><Relationship Id="rId11" Type="http://schemas.openxmlformats.org/officeDocument/2006/relationships/image" Target="../media/image111.jpg"/><Relationship Id="rId5" Type="http://schemas.openxmlformats.org/officeDocument/2006/relationships/image" Target="../media/image112.png"/><Relationship Id="rId10" Type="http://schemas.openxmlformats.org/officeDocument/2006/relationships/image" Target="../media/image31.svg"/><Relationship Id="rId4" Type="http://schemas.openxmlformats.org/officeDocument/2006/relationships/image" Target="../media/image57.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117.svg"/><Relationship Id="rId5" Type="http://schemas.openxmlformats.org/officeDocument/2006/relationships/image" Target="../media/image116.png"/><Relationship Id="rId10" Type="http://schemas.openxmlformats.org/officeDocument/2006/relationships/image" Target="../media/image120.png"/><Relationship Id="rId4" Type="http://schemas.openxmlformats.org/officeDocument/2006/relationships/image" Target="../media/image115.sv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8.png"/><Relationship Id="rId3" Type="http://schemas.openxmlformats.org/officeDocument/2006/relationships/image" Target="../media/image26.png"/><Relationship Id="rId21" Type="http://schemas.openxmlformats.org/officeDocument/2006/relationships/image" Target="../media/image17.svg"/><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3.GIF"/><Relationship Id="rId25"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12.svg"/><Relationship Id="rId20" Type="http://schemas.openxmlformats.org/officeDocument/2006/relationships/image" Target="../media/image16.png"/><Relationship Id="rId29"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7.png"/><Relationship Id="rId24" Type="http://schemas.openxmlformats.org/officeDocument/2006/relationships/image" Target="../media/image20.svg"/><Relationship Id="rId32" Type="http://schemas.openxmlformats.org/officeDocument/2006/relationships/image" Target="../media/image34.jpg"/><Relationship Id="rId5" Type="http://schemas.openxmlformats.org/officeDocument/2006/relationships/image" Target="../media/image1.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30.png"/><Relationship Id="rId10" Type="http://schemas.openxmlformats.org/officeDocument/2006/relationships/image" Target="../media/image6.svg"/><Relationship Id="rId19" Type="http://schemas.openxmlformats.org/officeDocument/2006/relationships/image" Target="../media/image15.svg"/><Relationship Id="rId31"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5.png"/><Relationship Id="rId14" Type="http://schemas.openxmlformats.org/officeDocument/2006/relationships/image" Target="../media/image10.svg"/><Relationship Id="rId22" Type="http://schemas.openxmlformats.org/officeDocument/2006/relationships/image" Target="../media/image18.png"/><Relationship Id="rId27" Type="http://schemas.openxmlformats.org/officeDocument/2006/relationships/image" Target="../media/image29.svg"/><Relationship Id="rId30"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9.svg"/><Relationship Id="rId18" Type="http://schemas.openxmlformats.org/officeDocument/2006/relationships/image" Target="../media/image41.png"/><Relationship Id="rId3" Type="http://schemas.openxmlformats.org/officeDocument/2006/relationships/tags" Target="../tags/tag4.xml"/><Relationship Id="rId21" Type="http://schemas.openxmlformats.org/officeDocument/2006/relationships/image" Target="../media/image44.svg"/><Relationship Id="rId7" Type="http://schemas.openxmlformats.org/officeDocument/2006/relationships/image" Target="../media/image33.svg"/><Relationship Id="rId12" Type="http://schemas.openxmlformats.org/officeDocument/2006/relationships/image" Target="../media/image28.png"/><Relationship Id="rId17" Type="http://schemas.openxmlformats.org/officeDocument/2006/relationships/image" Target="../media/image40.svg"/><Relationship Id="rId2" Type="http://schemas.openxmlformats.org/officeDocument/2006/relationships/tags" Target="../tags/tag3.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tags" Target="../tags/tag2.xml"/><Relationship Id="rId6" Type="http://schemas.openxmlformats.org/officeDocument/2006/relationships/image" Target="../media/image32.png"/><Relationship Id="rId11" Type="http://schemas.openxmlformats.org/officeDocument/2006/relationships/image" Target="../media/image38.svg"/><Relationship Id="rId24" Type="http://schemas.openxmlformats.org/officeDocument/2006/relationships/image" Target="../media/image46.svg"/><Relationship Id="rId5" Type="http://schemas.openxmlformats.org/officeDocument/2006/relationships/slideLayout" Target="../slideLayouts/slideLayout7.xml"/><Relationship Id="rId15" Type="http://schemas.openxmlformats.org/officeDocument/2006/relationships/image" Target="../media/image31.svg"/><Relationship Id="rId23" Type="http://schemas.openxmlformats.org/officeDocument/2006/relationships/image" Target="../media/image45.png"/><Relationship Id="rId10" Type="http://schemas.openxmlformats.org/officeDocument/2006/relationships/image" Target="../media/image37.png"/><Relationship Id="rId19" Type="http://schemas.openxmlformats.org/officeDocument/2006/relationships/image" Target="../media/image42.svg"/><Relationship Id="rId4" Type="http://schemas.openxmlformats.org/officeDocument/2006/relationships/tags" Target="../tags/tag5.xml"/><Relationship Id="rId9" Type="http://schemas.openxmlformats.org/officeDocument/2006/relationships/image" Target="../media/image36.svg"/><Relationship Id="rId14" Type="http://schemas.openxmlformats.org/officeDocument/2006/relationships/image" Target="../media/image30.png"/><Relationship Id="rId22" Type="http://schemas.openxmlformats.org/officeDocument/2006/relationships/image" Target="../media/image34.jpg"/></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3.png"/><Relationship Id="rId18" Type="http://schemas.openxmlformats.org/officeDocument/2006/relationships/image" Target="../media/image29.svg"/><Relationship Id="rId3" Type="http://schemas.openxmlformats.org/officeDocument/2006/relationships/tags" Target="../tags/tag8.xml"/><Relationship Id="rId7" Type="http://schemas.openxmlformats.org/officeDocument/2006/relationships/image" Target="../media/image39.png"/><Relationship Id="rId12" Type="http://schemas.openxmlformats.org/officeDocument/2006/relationships/image" Target="../media/image46.svg"/><Relationship Id="rId17" Type="http://schemas.openxmlformats.org/officeDocument/2006/relationships/image" Target="../media/image28.png"/><Relationship Id="rId2" Type="http://schemas.openxmlformats.org/officeDocument/2006/relationships/tags" Target="../tags/tag7.xml"/><Relationship Id="rId16" Type="http://schemas.openxmlformats.org/officeDocument/2006/relationships/image" Target="../media/image48.svg"/><Relationship Id="rId20" Type="http://schemas.openxmlformats.org/officeDocument/2006/relationships/image" Target="../media/image31.svg"/><Relationship Id="rId1" Type="http://schemas.openxmlformats.org/officeDocument/2006/relationships/tags" Target="../tags/tag6.xml"/><Relationship Id="rId6" Type="http://schemas.openxmlformats.org/officeDocument/2006/relationships/notesSlide" Target="../notesSlides/notesSlide3.xml"/><Relationship Id="rId11" Type="http://schemas.openxmlformats.org/officeDocument/2006/relationships/image" Target="../media/image45.png"/><Relationship Id="rId5" Type="http://schemas.openxmlformats.org/officeDocument/2006/relationships/slideLayout" Target="../slideLayouts/slideLayout7.xml"/><Relationship Id="rId15" Type="http://schemas.openxmlformats.org/officeDocument/2006/relationships/image" Target="../media/image47.png"/><Relationship Id="rId10" Type="http://schemas.openxmlformats.org/officeDocument/2006/relationships/image" Target="../media/image42.svg"/><Relationship Id="rId19" Type="http://schemas.openxmlformats.org/officeDocument/2006/relationships/image" Target="../media/image30.png"/><Relationship Id="rId4" Type="http://schemas.openxmlformats.org/officeDocument/2006/relationships/tags" Target="../tags/tag9.xml"/><Relationship Id="rId9" Type="http://schemas.openxmlformats.org/officeDocument/2006/relationships/image" Target="../media/image41.png"/><Relationship Id="rId14"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7.png"/><Relationship Id="rId7" Type="http://schemas.openxmlformats.org/officeDocument/2006/relationships/image" Target="../media/image28.png"/><Relationship Id="rId12"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33.svg"/><Relationship Id="rId11" Type="http://schemas.openxmlformats.org/officeDocument/2006/relationships/image" Target="../media/image49.jpg"/><Relationship Id="rId5" Type="http://schemas.openxmlformats.org/officeDocument/2006/relationships/image" Target="../media/image32.png"/><Relationship Id="rId10" Type="http://schemas.openxmlformats.org/officeDocument/2006/relationships/image" Target="../media/image31.svg"/><Relationship Id="rId4" Type="http://schemas.openxmlformats.org/officeDocument/2006/relationships/image" Target="../media/image48.sv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28.png"/><Relationship Id="rId3" Type="http://schemas.openxmlformats.org/officeDocument/2006/relationships/tags" Target="../tags/tag13.xml"/><Relationship Id="rId7" Type="http://schemas.openxmlformats.org/officeDocument/2006/relationships/image" Target="../media/image32.png"/><Relationship Id="rId12" Type="http://schemas.openxmlformats.org/officeDocument/2006/relationships/image" Target="../media/image52.svg"/><Relationship Id="rId17" Type="http://schemas.openxmlformats.org/officeDocument/2006/relationships/image" Target="../media/image49.jpg"/><Relationship Id="rId2" Type="http://schemas.openxmlformats.org/officeDocument/2006/relationships/tags" Target="../tags/tag12.xml"/><Relationship Id="rId16" Type="http://schemas.openxmlformats.org/officeDocument/2006/relationships/image" Target="../media/image31.svg"/><Relationship Id="rId1" Type="http://schemas.openxmlformats.org/officeDocument/2006/relationships/tags" Target="../tags/tag11.xml"/><Relationship Id="rId6" Type="http://schemas.openxmlformats.org/officeDocument/2006/relationships/slideLayout" Target="../slideLayouts/slideLayout7.xml"/><Relationship Id="rId11" Type="http://schemas.openxmlformats.org/officeDocument/2006/relationships/image" Target="../media/image51.png"/><Relationship Id="rId5" Type="http://schemas.openxmlformats.org/officeDocument/2006/relationships/tags" Target="../tags/tag15.xml"/><Relationship Id="rId15" Type="http://schemas.openxmlformats.org/officeDocument/2006/relationships/image" Target="../media/image30.png"/><Relationship Id="rId10" Type="http://schemas.openxmlformats.org/officeDocument/2006/relationships/image" Target="../media/image36.svg"/><Relationship Id="rId4" Type="http://schemas.openxmlformats.org/officeDocument/2006/relationships/tags" Target="../tags/tag14.xml"/><Relationship Id="rId9" Type="http://schemas.openxmlformats.org/officeDocument/2006/relationships/image" Target="../media/image35.png"/><Relationship Id="rId14" Type="http://schemas.openxmlformats.org/officeDocument/2006/relationships/image" Target="../media/image29.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tags" Target="../tags/tag18.xml"/><Relationship Id="rId7" Type="http://schemas.openxmlformats.org/officeDocument/2006/relationships/slideLayout" Target="../slideLayouts/slideLayout7.xml"/><Relationship Id="rId12" Type="http://schemas.openxmlformats.org/officeDocument/2006/relationships/image" Target="../media/image3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video" Target="../media/media1.mp4"/><Relationship Id="rId11" Type="http://schemas.openxmlformats.org/officeDocument/2006/relationships/image" Target="../media/image31.svg"/><Relationship Id="rId5" Type="http://schemas.microsoft.com/office/2007/relationships/media" Target="../media/media1.mp4"/><Relationship Id="rId10" Type="http://schemas.openxmlformats.org/officeDocument/2006/relationships/image" Target="../media/image30.png"/><Relationship Id="rId4" Type="http://schemas.openxmlformats.org/officeDocument/2006/relationships/tags" Target="../tags/tag19.xml"/><Relationship Id="rId9" Type="http://schemas.openxmlformats.org/officeDocument/2006/relationships/image" Target="../media/image29.svg"/><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tags" Target="../tags/tag22.xml"/><Relationship Id="rId7" Type="http://schemas.openxmlformats.org/officeDocument/2006/relationships/slideLayout" Target="../slideLayouts/slideLayout7.xml"/><Relationship Id="rId12" Type="http://schemas.openxmlformats.org/officeDocument/2006/relationships/image" Target="../media/image32.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video" Target="../media/media2.mp4"/><Relationship Id="rId11" Type="http://schemas.openxmlformats.org/officeDocument/2006/relationships/image" Target="../media/image31.svg"/><Relationship Id="rId5" Type="http://schemas.microsoft.com/office/2007/relationships/media" Target="../media/media2.mp4"/><Relationship Id="rId10" Type="http://schemas.openxmlformats.org/officeDocument/2006/relationships/image" Target="../media/image30.png"/><Relationship Id="rId4" Type="http://schemas.openxmlformats.org/officeDocument/2006/relationships/tags" Target="../tags/tag23.xml"/><Relationship Id="rId9" Type="http://schemas.openxmlformats.org/officeDocument/2006/relationships/image" Target="../media/image29.svg"/><Relationship Id="rId14"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tags" Target="../tags/tag26.xml"/><Relationship Id="rId7" Type="http://schemas.openxmlformats.org/officeDocument/2006/relationships/slideLayout" Target="../slideLayouts/slideLayout7.xml"/><Relationship Id="rId12" Type="http://schemas.openxmlformats.org/officeDocument/2006/relationships/image" Target="../media/image32.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video" Target="../media/media3.mp4"/><Relationship Id="rId11" Type="http://schemas.openxmlformats.org/officeDocument/2006/relationships/image" Target="../media/image31.svg"/><Relationship Id="rId5" Type="http://schemas.microsoft.com/office/2007/relationships/media" Target="../media/media3.mp4"/><Relationship Id="rId10" Type="http://schemas.openxmlformats.org/officeDocument/2006/relationships/image" Target="../media/image30.png"/><Relationship Id="rId4" Type="http://schemas.openxmlformats.org/officeDocument/2006/relationships/tags" Target="../tags/tag27.xml"/><Relationship Id="rId9" Type="http://schemas.openxmlformats.org/officeDocument/2006/relationships/image" Target="../media/image29.sv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a:extLst>
              <a:ext uri="{FF2B5EF4-FFF2-40B4-BE49-F238E27FC236}">
                <a16:creationId xmlns:a16="http://schemas.microsoft.com/office/drawing/2014/main" id="{C9ED9A16-D8F6-514C-9124-1C29A8ADFC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465889" y="15242292"/>
            <a:ext cx="2311653" cy="2311653"/>
          </a:xfrm>
          <a:prstGeom prst="rect">
            <a:avLst/>
          </a:prstGeom>
        </p:spPr>
      </p:pic>
      <p:pic>
        <p:nvPicPr>
          <p:cNvPr id="23" name="Picture 4">
            <a:extLst>
              <a:ext uri="{FF2B5EF4-FFF2-40B4-BE49-F238E27FC236}">
                <a16:creationId xmlns:a16="http://schemas.microsoft.com/office/drawing/2014/main" id="{D61673B0-15BA-BD54-B98B-07B0612B11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48970"/>
          <a:stretch>
            <a:fillRect/>
          </a:stretch>
        </p:blipFill>
        <p:spPr>
          <a:xfrm rot="8100000">
            <a:off x="10971443" y="12692111"/>
            <a:ext cx="1279667" cy="2507695"/>
          </a:xfrm>
          <a:prstGeom prst="rect">
            <a:avLst/>
          </a:prstGeom>
        </p:spPr>
      </p:pic>
      <p:grpSp>
        <p:nvGrpSpPr>
          <p:cNvPr id="24" name="Group 5">
            <a:extLst>
              <a:ext uri="{FF2B5EF4-FFF2-40B4-BE49-F238E27FC236}">
                <a16:creationId xmlns:a16="http://schemas.microsoft.com/office/drawing/2014/main" id="{8473D72F-2EBA-41EF-8FBF-5DD0182A4422}"/>
              </a:ext>
            </a:extLst>
          </p:cNvPr>
          <p:cNvGrpSpPr/>
          <p:nvPr/>
        </p:nvGrpSpPr>
        <p:grpSpPr>
          <a:xfrm rot="2700000">
            <a:off x="11806325" y="15216500"/>
            <a:ext cx="1127282" cy="514184"/>
            <a:chOff x="0" y="0"/>
            <a:chExt cx="1542924" cy="703769"/>
          </a:xfrm>
        </p:grpSpPr>
        <p:sp>
          <p:nvSpPr>
            <p:cNvPr id="25" name="Freeform 6">
              <a:extLst>
                <a:ext uri="{FF2B5EF4-FFF2-40B4-BE49-F238E27FC236}">
                  <a16:creationId xmlns:a16="http://schemas.microsoft.com/office/drawing/2014/main" id="{7D23AB00-8D73-8199-75ED-B580D4D6BEBC}"/>
                </a:ext>
              </a:extLst>
            </p:cNvPr>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FFAC2A"/>
            </a:solidFill>
          </p:spPr>
        </p:sp>
        <p:sp>
          <p:nvSpPr>
            <p:cNvPr id="26" name="TextBox 7">
              <a:extLst>
                <a:ext uri="{FF2B5EF4-FFF2-40B4-BE49-F238E27FC236}">
                  <a16:creationId xmlns:a16="http://schemas.microsoft.com/office/drawing/2014/main" id="{83486223-3B73-7E32-BFB0-E347F50DF98B}"/>
                </a:ext>
              </a:extLst>
            </p:cNvPr>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27" name="Picture 8">
            <a:extLst>
              <a:ext uri="{FF2B5EF4-FFF2-40B4-BE49-F238E27FC236}">
                <a16:creationId xmlns:a16="http://schemas.microsoft.com/office/drawing/2014/main" id="{86AA835A-B19C-2A63-0B69-59CB83D626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21820" y="13226650"/>
            <a:ext cx="2311653" cy="2311653"/>
          </a:xfrm>
          <a:prstGeom prst="rect">
            <a:avLst/>
          </a:prstGeom>
        </p:spPr>
      </p:pic>
      <p:pic>
        <p:nvPicPr>
          <p:cNvPr id="28" name="Picture 9">
            <a:extLst>
              <a:ext uri="{FF2B5EF4-FFF2-40B4-BE49-F238E27FC236}">
                <a16:creationId xmlns:a16="http://schemas.microsoft.com/office/drawing/2014/main" id="{B3F1FBD1-E9FD-5EAF-CEEC-DDAC2029D3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48970"/>
          <a:stretch>
            <a:fillRect/>
          </a:stretch>
        </p:blipFill>
        <p:spPr>
          <a:xfrm rot="-8100000">
            <a:off x="25505070" y="3807487"/>
            <a:ext cx="1279667" cy="2507695"/>
          </a:xfrm>
          <a:prstGeom prst="rect">
            <a:avLst/>
          </a:prstGeom>
        </p:spPr>
      </p:pic>
      <p:grpSp>
        <p:nvGrpSpPr>
          <p:cNvPr id="29" name="Group 10">
            <a:extLst>
              <a:ext uri="{FF2B5EF4-FFF2-40B4-BE49-F238E27FC236}">
                <a16:creationId xmlns:a16="http://schemas.microsoft.com/office/drawing/2014/main" id="{9BAC770A-2B8B-F8C2-6331-689FC183CD2D}"/>
              </a:ext>
            </a:extLst>
          </p:cNvPr>
          <p:cNvGrpSpPr/>
          <p:nvPr/>
        </p:nvGrpSpPr>
        <p:grpSpPr>
          <a:xfrm rot="-2700000">
            <a:off x="9458179" y="15061350"/>
            <a:ext cx="1127282" cy="514184"/>
            <a:chOff x="0" y="0"/>
            <a:chExt cx="1542924" cy="703769"/>
          </a:xfrm>
        </p:grpSpPr>
        <p:sp>
          <p:nvSpPr>
            <p:cNvPr id="30" name="Freeform 11">
              <a:extLst>
                <a:ext uri="{FF2B5EF4-FFF2-40B4-BE49-F238E27FC236}">
                  <a16:creationId xmlns:a16="http://schemas.microsoft.com/office/drawing/2014/main" id="{F54A5302-F903-746B-4A67-300F3F3E5C36}"/>
                </a:ext>
              </a:extLst>
            </p:cNvPr>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36BAF1"/>
            </a:solidFill>
          </p:spPr>
        </p:sp>
        <p:sp>
          <p:nvSpPr>
            <p:cNvPr id="31" name="TextBox 12">
              <a:extLst>
                <a:ext uri="{FF2B5EF4-FFF2-40B4-BE49-F238E27FC236}">
                  <a16:creationId xmlns:a16="http://schemas.microsoft.com/office/drawing/2014/main" id="{8F7AAE0B-CD6B-DF34-4972-723E75BF9C56}"/>
                </a:ext>
              </a:extLst>
            </p:cNvPr>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32" name="Picture 13">
            <a:extLst>
              <a:ext uri="{FF2B5EF4-FFF2-40B4-BE49-F238E27FC236}">
                <a16:creationId xmlns:a16="http://schemas.microsoft.com/office/drawing/2014/main" id="{566B6153-795D-6F4C-3814-898C5F435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24566220" y="3471710"/>
            <a:ext cx="2311653" cy="2311653"/>
          </a:xfrm>
          <a:prstGeom prst="rect">
            <a:avLst/>
          </a:prstGeom>
        </p:spPr>
      </p:pic>
      <p:pic>
        <p:nvPicPr>
          <p:cNvPr id="33" name="Picture 14">
            <a:extLst>
              <a:ext uri="{FF2B5EF4-FFF2-40B4-BE49-F238E27FC236}">
                <a16:creationId xmlns:a16="http://schemas.microsoft.com/office/drawing/2014/main" id="{C8FF3F27-76F5-9C52-3B3D-A203370BAE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48970"/>
          <a:stretch>
            <a:fillRect/>
          </a:stretch>
        </p:blipFill>
        <p:spPr>
          <a:xfrm rot="8100000">
            <a:off x="8503695" y="-5850737"/>
            <a:ext cx="1279667" cy="2507695"/>
          </a:xfrm>
          <a:prstGeom prst="rect">
            <a:avLst/>
          </a:prstGeom>
        </p:spPr>
      </p:pic>
      <p:grpSp>
        <p:nvGrpSpPr>
          <p:cNvPr id="34" name="Group 15">
            <a:extLst>
              <a:ext uri="{FF2B5EF4-FFF2-40B4-BE49-F238E27FC236}">
                <a16:creationId xmlns:a16="http://schemas.microsoft.com/office/drawing/2014/main" id="{9E85973A-D67A-B7FB-169C-B6BCABFA86AC}"/>
              </a:ext>
            </a:extLst>
          </p:cNvPr>
          <p:cNvGrpSpPr/>
          <p:nvPr/>
        </p:nvGrpSpPr>
        <p:grpSpPr>
          <a:xfrm rot="2700000">
            <a:off x="9338576" y="-3326348"/>
            <a:ext cx="1127282" cy="514184"/>
            <a:chOff x="0" y="0"/>
            <a:chExt cx="1542924" cy="703769"/>
          </a:xfrm>
        </p:grpSpPr>
        <p:sp>
          <p:nvSpPr>
            <p:cNvPr id="35" name="Freeform 16">
              <a:extLst>
                <a:ext uri="{FF2B5EF4-FFF2-40B4-BE49-F238E27FC236}">
                  <a16:creationId xmlns:a16="http://schemas.microsoft.com/office/drawing/2014/main" id="{217E2F45-20DA-14C5-292B-D295943D0996}"/>
                </a:ext>
              </a:extLst>
            </p:cNvPr>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FFDE59"/>
            </a:solidFill>
          </p:spPr>
        </p:sp>
        <p:sp>
          <p:nvSpPr>
            <p:cNvPr id="36" name="TextBox 17">
              <a:extLst>
                <a:ext uri="{FF2B5EF4-FFF2-40B4-BE49-F238E27FC236}">
                  <a16:creationId xmlns:a16="http://schemas.microsoft.com/office/drawing/2014/main" id="{7F846101-E3BB-7E1E-9813-8D0C46E7751D}"/>
                </a:ext>
              </a:extLst>
            </p:cNvPr>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37" name="Picture 18">
            <a:extLst>
              <a:ext uri="{FF2B5EF4-FFF2-40B4-BE49-F238E27FC236}">
                <a16:creationId xmlns:a16="http://schemas.microsoft.com/office/drawing/2014/main" id="{AF8BECCF-791B-8AA3-ACB7-E15412A705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554072" y="-5316198"/>
            <a:ext cx="2311653" cy="2311653"/>
          </a:xfrm>
          <a:prstGeom prst="rect">
            <a:avLst/>
          </a:prstGeom>
        </p:spPr>
      </p:pic>
      <p:pic>
        <p:nvPicPr>
          <p:cNvPr id="38" name="Picture 19">
            <a:extLst>
              <a:ext uri="{FF2B5EF4-FFF2-40B4-BE49-F238E27FC236}">
                <a16:creationId xmlns:a16="http://schemas.microsoft.com/office/drawing/2014/main" id="{F56FA1C6-82E7-2D9A-D899-B70C66CBC25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r="48970"/>
          <a:stretch>
            <a:fillRect/>
          </a:stretch>
        </p:blipFill>
        <p:spPr>
          <a:xfrm rot="-8100000">
            <a:off x="-6655643" y="5893129"/>
            <a:ext cx="1279667" cy="2507695"/>
          </a:xfrm>
          <a:prstGeom prst="rect">
            <a:avLst/>
          </a:prstGeom>
        </p:spPr>
      </p:pic>
      <p:grpSp>
        <p:nvGrpSpPr>
          <p:cNvPr id="39" name="Group 20">
            <a:extLst>
              <a:ext uri="{FF2B5EF4-FFF2-40B4-BE49-F238E27FC236}">
                <a16:creationId xmlns:a16="http://schemas.microsoft.com/office/drawing/2014/main" id="{30DA248F-961D-81D6-5128-CF04DFA728EF}"/>
              </a:ext>
            </a:extLst>
          </p:cNvPr>
          <p:cNvGrpSpPr/>
          <p:nvPr/>
        </p:nvGrpSpPr>
        <p:grpSpPr>
          <a:xfrm rot="-2700000">
            <a:off x="6990431" y="-3481498"/>
            <a:ext cx="1127282" cy="514184"/>
            <a:chOff x="0" y="0"/>
            <a:chExt cx="1542924" cy="703769"/>
          </a:xfrm>
        </p:grpSpPr>
        <p:sp>
          <p:nvSpPr>
            <p:cNvPr id="40" name="Freeform 21">
              <a:extLst>
                <a:ext uri="{FF2B5EF4-FFF2-40B4-BE49-F238E27FC236}">
                  <a16:creationId xmlns:a16="http://schemas.microsoft.com/office/drawing/2014/main" id="{D8EEAF19-15CC-3D04-F579-4634A6689CC6}"/>
                </a:ext>
              </a:extLst>
            </p:cNvPr>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00C2CB"/>
            </a:solidFill>
          </p:spPr>
        </p:sp>
        <p:sp>
          <p:nvSpPr>
            <p:cNvPr id="41" name="TextBox 22">
              <a:extLst>
                <a:ext uri="{FF2B5EF4-FFF2-40B4-BE49-F238E27FC236}">
                  <a16:creationId xmlns:a16="http://schemas.microsoft.com/office/drawing/2014/main" id="{EC2C9C0C-F8F3-63C0-9579-B8D825F8E535}"/>
                </a:ext>
              </a:extLst>
            </p:cNvPr>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42" name="Picture 23">
            <a:extLst>
              <a:ext uri="{FF2B5EF4-FFF2-40B4-BE49-F238E27FC236}">
                <a16:creationId xmlns:a16="http://schemas.microsoft.com/office/drawing/2014/main" id="{AC87F92E-F106-7E09-7EB2-1E00529A71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7594492" y="5557352"/>
            <a:ext cx="2311653" cy="2311653"/>
          </a:xfrm>
          <a:prstGeom prst="rect">
            <a:avLst/>
          </a:prstGeom>
        </p:spPr>
      </p:pic>
      <p:pic>
        <p:nvPicPr>
          <p:cNvPr id="43" name="Picture 24">
            <a:extLst>
              <a:ext uri="{FF2B5EF4-FFF2-40B4-BE49-F238E27FC236}">
                <a16:creationId xmlns:a16="http://schemas.microsoft.com/office/drawing/2014/main" id="{D9360688-2101-FFDE-3660-17E393A618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r="48970"/>
          <a:stretch>
            <a:fillRect/>
          </a:stretch>
        </p:blipFill>
        <p:spPr>
          <a:xfrm rot="8100000">
            <a:off x="-9088937" y="3007171"/>
            <a:ext cx="1279667" cy="2507695"/>
          </a:xfrm>
          <a:prstGeom prst="rect">
            <a:avLst/>
          </a:prstGeom>
        </p:spPr>
      </p:pic>
      <p:grpSp>
        <p:nvGrpSpPr>
          <p:cNvPr id="44" name="Group 25">
            <a:extLst>
              <a:ext uri="{FF2B5EF4-FFF2-40B4-BE49-F238E27FC236}">
                <a16:creationId xmlns:a16="http://schemas.microsoft.com/office/drawing/2014/main" id="{4C7E2F38-950B-CAC8-4CBB-D32159F365FD}"/>
              </a:ext>
            </a:extLst>
          </p:cNvPr>
          <p:cNvGrpSpPr/>
          <p:nvPr/>
        </p:nvGrpSpPr>
        <p:grpSpPr>
          <a:xfrm rot="2700000">
            <a:off x="-8254056" y="5531560"/>
            <a:ext cx="1127282" cy="514184"/>
            <a:chOff x="0" y="0"/>
            <a:chExt cx="1542924" cy="703769"/>
          </a:xfrm>
        </p:grpSpPr>
        <p:sp>
          <p:nvSpPr>
            <p:cNvPr id="45" name="Freeform 26">
              <a:extLst>
                <a:ext uri="{FF2B5EF4-FFF2-40B4-BE49-F238E27FC236}">
                  <a16:creationId xmlns:a16="http://schemas.microsoft.com/office/drawing/2014/main" id="{29E5B681-C3E8-CCD8-7582-4799796B10E8}"/>
                </a:ext>
              </a:extLst>
            </p:cNvPr>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FF6B6C"/>
            </a:solidFill>
          </p:spPr>
        </p:sp>
        <p:sp>
          <p:nvSpPr>
            <p:cNvPr id="46" name="TextBox 27">
              <a:extLst>
                <a:ext uri="{FF2B5EF4-FFF2-40B4-BE49-F238E27FC236}">
                  <a16:creationId xmlns:a16="http://schemas.microsoft.com/office/drawing/2014/main" id="{E54C2621-19B6-B4A3-D6D3-750CF5FBC7B0}"/>
                </a:ext>
              </a:extLst>
            </p:cNvPr>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47" name="Picture 28">
            <a:extLst>
              <a:ext uri="{FF2B5EF4-FFF2-40B4-BE49-F238E27FC236}">
                <a16:creationId xmlns:a16="http://schemas.microsoft.com/office/drawing/2014/main" id="{B85BFC88-F926-C8AC-64FB-DFFDAFCFD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38561" y="3541710"/>
            <a:ext cx="2311653" cy="2311653"/>
          </a:xfrm>
          <a:prstGeom prst="rect">
            <a:avLst/>
          </a:prstGeom>
        </p:spPr>
      </p:pic>
      <p:pic>
        <p:nvPicPr>
          <p:cNvPr id="48" name="Picture 29">
            <a:extLst>
              <a:ext uri="{FF2B5EF4-FFF2-40B4-BE49-F238E27FC236}">
                <a16:creationId xmlns:a16="http://schemas.microsoft.com/office/drawing/2014/main" id="{431BBA90-0244-8912-970C-25EFFF6EB640}"/>
              </a:ext>
            </a:extLst>
          </p:cNvPr>
          <p:cNvPicPr>
            <a:picLocks noChangeAspect="1"/>
          </p:cNvPicPr>
          <p:nvPr/>
        </p:nvPicPr>
        <p:blipFill>
          <a:blip r:embed="rId15"/>
          <a:srcRect/>
          <a:stretch>
            <a:fillRect/>
          </a:stretch>
        </p:blipFill>
        <p:spPr>
          <a:xfrm>
            <a:off x="-9555374" y="4133699"/>
            <a:ext cx="1362258" cy="1260089"/>
          </a:xfrm>
          <a:prstGeom prst="rect">
            <a:avLst/>
          </a:prstGeom>
        </p:spPr>
      </p:pic>
      <p:pic>
        <p:nvPicPr>
          <p:cNvPr id="49" name="Picture 30">
            <a:extLst>
              <a:ext uri="{FF2B5EF4-FFF2-40B4-BE49-F238E27FC236}">
                <a16:creationId xmlns:a16="http://schemas.microsoft.com/office/drawing/2014/main" id="{1BEE43D1-EEA4-AD7A-3F36-7B4247E605BA}"/>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818503" y="6141718"/>
            <a:ext cx="759674" cy="1121291"/>
          </a:xfrm>
          <a:prstGeom prst="rect">
            <a:avLst/>
          </a:prstGeom>
        </p:spPr>
      </p:pic>
      <p:pic>
        <p:nvPicPr>
          <p:cNvPr id="50" name="Picture 31">
            <a:extLst>
              <a:ext uri="{FF2B5EF4-FFF2-40B4-BE49-F238E27FC236}">
                <a16:creationId xmlns:a16="http://schemas.microsoft.com/office/drawing/2014/main" id="{726C6267-AD1A-6D35-0A75-094ECC7A124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5106588" y="4056076"/>
            <a:ext cx="1230917" cy="1167832"/>
          </a:xfrm>
          <a:prstGeom prst="rect">
            <a:avLst/>
          </a:prstGeom>
        </p:spPr>
      </p:pic>
      <p:pic>
        <p:nvPicPr>
          <p:cNvPr id="51" name="Picture 32">
            <a:extLst>
              <a:ext uri="{FF2B5EF4-FFF2-40B4-BE49-F238E27FC236}">
                <a16:creationId xmlns:a16="http://schemas.microsoft.com/office/drawing/2014/main" id="{0AAAD35E-34EE-DD41-2B74-960ACB92F749}"/>
              </a:ext>
            </a:extLst>
          </p:cNvPr>
          <p:cNvPicPr>
            <a:picLocks noChangeAspect="1"/>
          </p:cNvPicPr>
          <p:nvPr/>
        </p:nvPicPr>
        <p:blipFill>
          <a:blip r:embed="rId20"/>
          <a:srcRect/>
          <a:stretch>
            <a:fillRect/>
          </a:stretch>
        </p:blipFill>
        <p:spPr>
          <a:xfrm>
            <a:off x="7783387" y="-4838700"/>
            <a:ext cx="1908708" cy="1207258"/>
          </a:xfrm>
          <a:prstGeom prst="rect">
            <a:avLst/>
          </a:prstGeom>
        </p:spPr>
      </p:pic>
      <p:pic>
        <p:nvPicPr>
          <p:cNvPr id="52" name="Picture 33">
            <a:extLst>
              <a:ext uri="{FF2B5EF4-FFF2-40B4-BE49-F238E27FC236}">
                <a16:creationId xmlns:a16="http://schemas.microsoft.com/office/drawing/2014/main" id="{9ECD8274-DD4A-C17C-6CEB-C5BBF81F2B29}"/>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p:blipFill>
        <p:spPr>
          <a:xfrm>
            <a:off x="10547372" y="13818639"/>
            <a:ext cx="1238812" cy="873926"/>
          </a:xfrm>
          <a:prstGeom prst="rect">
            <a:avLst/>
          </a:prstGeom>
        </p:spPr>
      </p:pic>
      <p:pic>
        <p:nvPicPr>
          <p:cNvPr id="53" name="Picture 34">
            <a:extLst>
              <a:ext uri="{FF2B5EF4-FFF2-40B4-BE49-F238E27FC236}">
                <a16:creationId xmlns:a16="http://schemas.microsoft.com/office/drawing/2014/main" id="{4E9525A7-85BB-04FA-40B5-BAA1543BC93D}"/>
              </a:ext>
            </a:extLst>
          </p:cNvPr>
          <p:cNvPicPr>
            <a:picLocks noChangeAspect="1"/>
          </p:cNvPicPr>
          <p:nvPr/>
        </p:nvPicPr>
        <p:blipFill>
          <a:blip r:embed="rId23"/>
          <a:srcRect/>
          <a:stretch>
            <a:fillRect/>
          </a:stretch>
        </p:blipFill>
        <p:spPr>
          <a:xfrm>
            <a:off x="13007568" y="15693277"/>
            <a:ext cx="1405109" cy="1326071"/>
          </a:xfrm>
          <a:prstGeom prst="rect">
            <a:avLst/>
          </a:prstGeom>
        </p:spPr>
      </p:pic>
      <p:sp>
        <p:nvSpPr>
          <p:cNvPr id="54" name="TextBox 36">
            <a:extLst>
              <a:ext uri="{FF2B5EF4-FFF2-40B4-BE49-F238E27FC236}">
                <a16:creationId xmlns:a16="http://schemas.microsoft.com/office/drawing/2014/main" id="{B5BFEB53-2EA5-18EC-A02F-2ED9FAE9C721}"/>
              </a:ext>
            </a:extLst>
          </p:cNvPr>
          <p:cNvSpPr txBox="1"/>
          <p:nvPr/>
        </p:nvSpPr>
        <p:spPr>
          <a:xfrm>
            <a:off x="-10519932" y="6075043"/>
            <a:ext cx="2818071" cy="490774"/>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ea typeface="字由点字青花楷" panose="00020600040101010101" charset="-122"/>
              </a:rPr>
              <a:t>目标与解决思路</a:t>
            </a:r>
          </a:p>
        </p:txBody>
      </p:sp>
      <p:sp>
        <p:nvSpPr>
          <p:cNvPr id="55" name="AutoShape 37">
            <a:extLst>
              <a:ext uri="{FF2B5EF4-FFF2-40B4-BE49-F238E27FC236}">
                <a16:creationId xmlns:a16="http://schemas.microsoft.com/office/drawing/2014/main" id="{5476D5A4-20B2-FFCE-450A-E70B55471A98}"/>
              </a:ext>
            </a:extLst>
          </p:cNvPr>
          <p:cNvSpPr/>
          <p:nvPr/>
        </p:nvSpPr>
        <p:spPr>
          <a:xfrm>
            <a:off x="-10257963" y="6652323"/>
            <a:ext cx="2461833" cy="0"/>
          </a:xfrm>
          <a:prstGeom prst="line">
            <a:avLst/>
          </a:prstGeom>
          <a:ln w="38100" cap="flat">
            <a:solidFill>
              <a:srgbClr val="FF6B6C"/>
            </a:solidFill>
            <a:prstDash val="solid"/>
            <a:headEnd type="none" w="sm" len="sm"/>
            <a:tailEnd type="none" w="sm" len="sm"/>
          </a:ln>
        </p:spPr>
      </p:sp>
      <p:sp>
        <p:nvSpPr>
          <p:cNvPr id="56" name="TextBox 38">
            <a:extLst>
              <a:ext uri="{FF2B5EF4-FFF2-40B4-BE49-F238E27FC236}">
                <a16:creationId xmlns:a16="http://schemas.microsoft.com/office/drawing/2014/main" id="{2955837E-4E51-E7DB-FA7F-0F8C87D18E9C}"/>
              </a:ext>
            </a:extLst>
          </p:cNvPr>
          <p:cNvSpPr txBox="1"/>
          <p:nvPr/>
        </p:nvSpPr>
        <p:spPr>
          <a:xfrm>
            <a:off x="-7614878" y="8120259"/>
            <a:ext cx="3112099" cy="454013"/>
          </a:xfrm>
          <a:prstGeom prst="rect">
            <a:avLst/>
          </a:prstGeom>
        </p:spPr>
        <p:txBody>
          <a:bodyPr lIns="0" tIns="0" rIns="0" bIns="0" rtlCol="0" anchor="t">
            <a:spAutoFit/>
          </a:bodyPr>
          <a:lstStyle/>
          <a:p>
            <a:pPr algn="ctr">
              <a:lnSpc>
                <a:spcPts val="3665"/>
              </a:lnSpc>
              <a:spcBef>
                <a:spcPct val="0"/>
              </a:spcBef>
            </a:pPr>
            <a:r>
              <a:rPr lang="en-US" sz="2620">
                <a:solidFill>
                  <a:srgbClr val="000000"/>
                </a:solidFill>
                <a:ea typeface="字由点字青花楷" panose="00020600040101010101" charset="-122"/>
              </a:rPr>
              <a:t>问题分析与解决方案</a:t>
            </a:r>
          </a:p>
        </p:txBody>
      </p:sp>
      <p:sp>
        <p:nvSpPr>
          <p:cNvPr id="57" name="AutoShape 39">
            <a:extLst>
              <a:ext uri="{FF2B5EF4-FFF2-40B4-BE49-F238E27FC236}">
                <a16:creationId xmlns:a16="http://schemas.microsoft.com/office/drawing/2014/main" id="{F525BD59-DF4F-EEB1-29DB-2E2E1F84F4E7}"/>
              </a:ext>
            </a:extLst>
          </p:cNvPr>
          <p:cNvSpPr/>
          <p:nvPr/>
        </p:nvSpPr>
        <p:spPr>
          <a:xfrm>
            <a:off x="-7486783" y="8774829"/>
            <a:ext cx="2461833" cy="0"/>
          </a:xfrm>
          <a:prstGeom prst="line">
            <a:avLst/>
          </a:prstGeom>
          <a:ln w="38100" cap="flat">
            <a:solidFill>
              <a:srgbClr val="00C2CB"/>
            </a:solidFill>
            <a:prstDash val="solid"/>
            <a:headEnd type="none" w="sm" len="sm"/>
            <a:tailEnd type="none" w="sm" len="sm"/>
          </a:ln>
        </p:spPr>
      </p:sp>
      <p:sp>
        <p:nvSpPr>
          <p:cNvPr id="58" name="AutoShape 40">
            <a:extLst>
              <a:ext uri="{FF2B5EF4-FFF2-40B4-BE49-F238E27FC236}">
                <a16:creationId xmlns:a16="http://schemas.microsoft.com/office/drawing/2014/main" id="{6D8157DD-390F-F716-6121-653F7A8B21D3}"/>
              </a:ext>
            </a:extLst>
          </p:cNvPr>
          <p:cNvSpPr/>
          <p:nvPr/>
        </p:nvSpPr>
        <p:spPr>
          <a:xfrm>
            <a:off x="24620079" y="2475495"/>
            <a:ext cx="1717426" cy="9525"/>
          </a:xfrm>
          <a:prstGeom prst="line">
            <a:avLst/>
          </a:prstGeom>
          <a:ln w="38100" cap="flat">
            <a:solidFill>
              <a:srgbClr val="FFDE59"/>
            </a:solidFill>
            <a:prstDash val="solid"/>
            <a:headEnd type="none" w="sm" len="sm"/>
            <a:tailEnd type="none" w="sm" len="sm"/>
          </a:ln>
        </p:spPr>
      </p:sp>
      <p:sp>
        <p:nvSpPr>
          <p:cNvPr id="59" name="AutoShape 41">
            <a:extLst>
              <a:ext uri="{FF2B5EF4-FFF2-40B4-BE49-F238E27FC236}">
                <a16:creationId xmlns:a16="http://schemas.microsoft.com/office/drawing/2014/main" id="{5C89A3D5-579F-A873-CFCE-E5C8F863D212}"/>
              </a:ext>
            </a:extLst>
          </p:cNvPr>
          <p:cNvSpPr/>
          <p:nvPr/>
        </p:nvSpPr>
        <p:spPr>
          <a:xfrm>
            <a:off x="24536737" y="7086050"/>
            <a:ext cx="2461833" cy="0"/>
          </a:xfrm>
          <a:prstGeom prst="line">
            <a:avLst/>
          </a:prstGeom>
          <a:ln w="38100" cap="flat">
            <a:solidFill>
              <a:srgbClr val="36BAF1"/>
            </a:solidFill>
            <a:prstDash val="solid"/>
            <a:headEnd type="none" w="sm" len="sm"/>
            <a:tailEnd type="none" w="sm" len="sm"/>
          </a:ln>
        </p:spPr>
      </p:sp>
      <p:sp>
        <p:nvSpPr>
          <p:cNvPr id="60" name="AutoShape 43">
            <a:extLst>
              <a:ext uri="{FF2B5EF4-FFF2-40B4-BE49-F238E27FC236}">
                <a16:creationId xmlns:a16="http://schemas.microsoft.com/office/drawing/2014/main" id="{C8F19917-C707-0125-489D-E5922C513965}"/>
              </a:ext>
            </a:extLst>
          </p:cNvPr>
          <p:cNvSpPr/>
          <p:nvPr/>
        </p:nvSpPr>
        <p:spPr>
          <a:xfrm flipV="1">
            <a:off x="13007568" y="18478819"/>
            <a:ext cx="1769973" cy="19050"/>
          </a:xfrm>
          <a:prstGeom prst="line">
            <a:avLst/>
          </a:prstGeom>
          <a:ln w="38100" cap="flat">
            <a:solidFill>
              <a:srgbClr val="957CDC"/>
            </a:solidFill>
            <a:prstDash val="solid"/>
            <a:headEnd type="none" w="sm" len="sm"/>
            <a:tailEnd type="none" w="sm" len="sm"/>
          </a:ln>
        </p:spPr>
      </p:sp>
      <p:sp>
        <p:nvSpPr>
          <p:cNvPr id="61" name="TextBox 44">
            <a:extLst>
              <a:ext uri="{FF2B5EF4-FFF2-40B4-BE49-F238E27FC236}">
                <a16:creationId xmlns:a16="http://schemas.microsoft.com/office/drawing/2014/main" id="{0BA98E54-2948-AD4E-3A90-738B9F36C1E3}"/>
              </a:ext>
            </a:extLst>
          </p:cNvPr>
          <p:cNvSpPr txBox="1"/>
          <p:nvPr/>
        </p:nvSpPr>
        <p:spPr>
          <a:xfrm>
            <a:off x="24566220" y="1398918"/>
            <a:ext cx="2496641" cy="904969"/>
          </a:xfrm>
          <a:prstGeom prst="rect">
            <a:avLst/>
          </a:prstGeom>
        </p:spPr>
        <p:txBody>
          <a:bodyPr lIns="0" tIns="0" rIns="0" bIns="0" rtlCol="0" anchor="t">
            <a:spAutoFit/>
          </a:bodyPr>
          <a:lstStyle/>
          <a:p>
            <a:pPr>
              <a:lnSpc>
                <a:spcPts val="3665"/>
              </a:lnSpc>
              <a:spcBef>
                <a:spcPct val="0"/>
              </a:spcBef>
            </a:pPr>
            <a:r>
              <a:rPr lang="en-US" sz="2620" dirty="0" err="1">
                <a:solidFill>
                  <a:srgbClr val="000000"/>
                </a:solidFill>
                <a:ea typeface="字由点字青花楷" panose="00020600040101010101" charset="-122"/>
              </a:rPr>
              <a:t>技术路线及技术实现方案</a:t>
            </a:r>
            <a:endParaRPr lang="en-US" sz="2620" dirty="0">
              <a:solidFill>
                <a:srgbClr val="000000"/>
              </a:solidFill>
              <a:ea typeface="字由点字青花楷" panose="00020600040101010101" charset="-122"/>
            </a:endParaRPr>
          </a:p>
        </p:txBody>
      </p:sp>
      <p:sp>
        <p:nvSpPr>
          <p:cNvPr id="62" name="TextBox 45">
            <a:extLst>
              <a:ext uri="{FF2B5EF4-FFF2-40B4-BE49-F238E27FC236}">
                <a16:creationId xmlns:a16="http://schemas.microsoft.com/office/drawing/2014/main" id="{4784893F-9C80-1205-80FF-E38E5B50D9CE}"/>
              </a:ext>
            </a:extLst>
          </p:cNvPr>
          <p:cNvSpPr txBox="1"/>
          <p:nvPr/>
        </p:nvSpPr>
        <p:spPr>
          <a:xfrm>
            <a:off x="24470297" y="6072885"/>
            <a:ext cx="2842331" cy="904969"/>
          </a:xfrm>
          <a:prstGeom prst="rect">
            <a:avLst/>
          </a:prstGeom>
        </p:spPr>
        <p:txBody>
          <a:bodyPr lIns="0" tIns="0" rIns="0" bIns="0" rtlCol="0" anchor="t">
            <a:spAutoFit/>
          </a:bodyPr>
          <a:lstStyle/>
          <a:p>
            <a:pPr>
              <a:lnSpc>
                <a:spcPts val="3665"/>
              </a:lnSpc>
              <a:spcBef>
                <a:spcPct val="0"/>
              </a:spcBef>
            </a:pPr>
            <a:r>
              <a:rPr lang="en-US" sz="2620">
                <a:solidFill>
                  <a:srgbClr val="000000"/>
                </a:solidFill>
                <a:ea typeface="字由点字青花楷" panose="00020600040101010101" charset="-122"/>
              </a:rPr>
              <a:t>业务模式与可行性分析</a:t>
            </a:r>
          </a:p>
        </p:txBody>
      </p:sp>
      <p:sp>
        <p:nvSpPr>
          <p:cNvPr id="63" name="TextBox 55">
            <a:extLst>
              <a:ext uri="{FF2B5EF4-FFF2-40B4-BE49-F238E27FC236}">
                <a16:creationId xmlns:a16="http://schemas.microsoft.com/office/drawing/2014/main" id="{985AB878-A89F-6874-E299-DC89BF878E76}"/>
              </a:ext>
            </a:extLst>
          </p:cNvPr>
          <p:cNvSpPr txBox="1"/>
          <p:nvPr/>
        </p:nvSpPr>
        <p:spPr>
          <a:xfrm>
            <a:off x="-8183001" y="4805506"/>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02</a:t>
            </a:r>
          </a:p>
        </p:txBody>
      </p:sp>
      <p:sp>
        <p:nvSpPr>
          <p:cNvPr id="64" name="TextBox 56">
            <a:extLst>
              <a:ext uri="{FF2B5EF4-FFF2-40B4-BE49-F238E27FC236}">
                <a16:creationId xmlns:a16="http://schemas.microsoft.com/office/drawing/2014/main" id="{79F25A69-8DF6-793C-184E-F7F3231E3F1B}"/>
              </a:ext>
            </a:extLst>
          </p:cNvPr>
          <p:cNvSpPr txBox="1"/>
          <p:nvPr/>
        </p:nvSpPr>
        <p:spPr>
          <a:xfrm>
            <a:off x="6348141" y="-5931972"/>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03</a:t>
            </a:r>
          </a:p>
        </p:txBody>
      </p:sp>
      <p:sp>
        <p:nvSpPr>
          <p:cNvPr id="65" name="TextBox 57">
            <a:extLst>
              <a:ext uri="{FF2B5EF4-FFF2-40B4-BE49-F238E27FC236}">
                <a16:creationId xmlns:a16="http://schemas.microsoft.com/office/drawing/2014/main" id="{B3E7E739-5EAB-1B9C-13CE-ECBDE07DC291}"/>
              </a:ext>
            </a:extLst>
          </p:cNvPr>
          <p:cNvSpPr txBox="1"/>
          <p:nvPr/>
        </p:nvSpPr>
        <p:spPr>
          <a:xfrm>
            <a:off x="24053911" y="2719864"/>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04</a:t>
            </a:r>
          </a:p>
        </p:txBody>
      </p:sp>
      <p:sp>
        <p:nvSpPr>
          <p:cNvPr id="66" name="TextBox 58">
            <a:extLst>
              <a:ext uri="{FF2B5EF4-FFF2-40B4-BE49-F238E27FC236}">
                <a16:creationId xmlns:a16="http://schemas.microsoft.com/office/drawing/2014/main" id="{C2BD435C-4858-DD1B-0A0C-D48A6EF92645}"/>
              </a:ext>
            </a:extLst>
          </p:cNvPr>
          <p:cNvSpPr txBox="1"/>
          <p:nvPr/>
        </p:nvSpPr>
        <p:spPr>
          <a:xfrm>
            <a:off x="9476119" y="12307421"/>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05</a:t>
            </a:r>
          </a:p>
        </p:txBody>
      </p:sp>
      <p:pic>
        <p:nvPicPr>
          <p:cNvPr id="68" name="图片 67">
            <a:extLst>
              <a:ext uri="{FF2B5EF4-FFF2-40B4-BE49-F238E27FC236}">
                <a16:creationId xmlns:a16="http://schemas.microsoft.com/office/drawing/2014/main" id="{B87A39B4-15E9-FB5C-FB07-672BDBE7CB4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2557" y="42874"/>
            <a:ext cx="3781425" cy="5410200"/>
          </a:xfrm>
          <a:prstGeom prst="rect">
            <a:avLst/>
          </a:prstGeom>
        </p:spPr>
      </p:pic>
      <p:pic>
        <p:nvPicPr>
          <p:cNvPr id="70" name="图片 69">
            <a:extLst>
              <a:ext uri="{FF2B5EF4-FFF2-40B4-BE49-F238E27FC236}">
                <a16:creationId xmlns:a16="http://schemas.microsoft.com/office/drawing/2014/main" id="{FF73960B-A631-6BAA-B02D-C4DB781EA9D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314244" y="3336637"/>
            <a:ext cx="7477125" cy="2324100"/>
          </a:xfrm>
          <a:prstGeom prst="rect">
            <a:avLst/>
          </a:prstGeom>
        </p:spPr>
      </p:pic>
      <p:pic>
        <p:nvPicPr>
          <p:cNvPr id="5" name="图片 4">
            <a:extLst>
              <a:ext uri="{FF2B5EF4-FFF2-40B4-BE49-F238E27FC236}">
                <a16:creationId xmlns:a16="http://schemas.microsoft.com/office/drawing/2014/main" id="{D2E2CF9B-E7D6-F3B1-B84C-A7D8E05BA073}"/>
              </a:ext>
            </a:extLst>
          </p:cNvPr>
          <p:cNvPicPr>
            <a:picLocks noChangeAspect="1"/>
          </p:cNvPicPr>
          <p:nvPr/>
        </p:nvPicPr>
        <p:blipFill>
          <a:blip r:embed="rId26"/>
          <a:stretch>
            <a:fillRect/>
          </a:stretch>
        </p:blipFill>
        <p:spPr>
          <a:xfrm>
            <a:off x="12950312" y="42874"/>
            <a:ext cx="5134821" cy="2832482"/>
          </a:xfrm>
          <a:prstGeom prst="rect">
            <a:avLst/>
          </a:prstGeom>
        </p:spPr>
      </p:pic>
      <p:pic>
        <p:nvPicPr>
          <p:cNvPr id="4" name="图片 3">
            <a:extLst>
              <a:ext uri="{FF2B5EF4-FFF2-40B4-BE49-F238E27FC236}">
                <a16:creationId xmlns:a16="http://schemas.microsoft.com/office/drawing/2014/main" id="{19DE2B04-C17A-A5D9-7E3E-585D91E0DC04}"/>
              </a:ext>
            </a:extLst>
          </p:cNvPr>
          <p:cNvPicPr>
            <a:picLocks noChangeAspect="1"/>
          </p:cNvPicPr>
          <p:nvPr/>
        </p:nvPicPr>
        <p:blipFill>
          <a:blip r:embed="rId27"/>
          <a:stretch>
            <a:fillRect/>
          </a:stretch>
        </p:blipFill>
        <p:spPr>
          <a:xfrm>
            <a:off x="32557" y="6141719"/>
            <a:ext cx="5635668" cy="410398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par>
                                <p:cTn id="9" presetID="1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ppt_y</p:attrName>
                                        </p:attrNameLst>
                                      </p:cBhvr>
                                      <p:tavLst>
                                        <p:tav tm="0">
                                          <p:val>
                                            <p:strVal val="#ppt_y+#ppt_h*1.125000"/>
                                          </p:val>
                                        </p:tav>
                                        <p:tav tm="100000">
                                          <p:val>
                                            <p:strVal val="#ppt_y"/>
                                          </p:val>
                                        </p:tav>
                                      </p:tavLst>
                                    </p:anim>
                                    <p:animEffect transition="in" filter="wipe(up)">
                                      <p:cBhvr>
                                        <p:cTn id="12" dur="500"/>
                                        <p:tgtEl>
                                          <p:spTgt spid="23"/>
                                        </p:tgtEl>
                                      </p:cBhvr>
                                    </p:animEffect>
                                  </p:childTnLst>
                                </p:cTn>
                              </p:par>
                              <p:par>
                                <p:cTn id="13" presetID="1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up)">
                                      <p:cBhvr>
                                        <p:cTn id="16" dur="500"/>
                                        <p:tgtEl>
                                          <p:spTgt spid="24"/>
                                        </p:tgtEl>
                                      </p:cBhvr>
                                    </p:animEffect>
                                  </p:childTnLst>
                                </p:cTn>
                              </p:par>
                              <p:par>
                                <p:cTn id="17" presetID="1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up)">
                                      <p:cBhvr>
                                        <p:cTn id="20" dur="500"/>
                                        <p:tgtEl>
                                          <p:spTgt spid="27"/>
                                        </p:tgtEl>
                                      </p:cBhvr>
                                    </p:animEffect>
                                  </p:childTnLst>
                                </p:cTn>
                              </p:par>
                              <p:par>
                                <p:cTn id="21" presetID="12" presetClass="entr" presetSubtype="4"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ppt_y</p:attrName>
                                        </p:attrNameLst>
                                      </p:cBhvr>
                                      <p:tavLst>
                                        <p:tav tm="0">
                                          <p:val>
                                            <p:strVal val="#ppt_y+#ppt_h*1.125000"/>
                                          </p:val>
                                        </p:tav>
                                        <p:tav tm="100000">
                                          <p:val>
                                            <p:strVal val="#ppt_y"/>
                                          </p:val>
                                        </p:tav>
                                      </p:tavLst>
                                    </p:anim>
                                    <p:animEffect transition="in" filter="wipe(up)">
                                      <p:cBhvr>
                                        <p:cTn id="24" dur="500"/>
                                        <p:tgtEl>
                                          <p:spTgt spid="28"/>
                                        </p:tgtEl>
                                      </p:cBhvr>
                                    </p:animEffect>
                                  </p:childTnLst>
                                </p:cTn>
                              </p:par>
                              <p:par>
                                <p:cTn id="25" presetID="12" presetClass="entr" presetSubtype="4"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p:tgtEl>
                                          <p:spTgt spid="29"/>
                                        </p:tgtEl>
                                        <p:attrNameLst>
                                          <p:attrName>ppt_y</p:attrName>
                                        </p:attrNameLst>
                                      </p:cBhvr>
                                      <p:tavLst>
                                        <p:tav tm="0">
                                          <p:val>
                                            <p:strVal val="#ppt_y+#ppt_h*1.125000"/>
                                          </p:val>
                                        </p:tav>
                                        <p:tav tm="100000">
                                          <p:val>
                                            <p:strVal val="#ppt_y"/>
                                          </p:val>
                                        </p:tav>
                                      </p:tavLst>
                                    </p:anim>
                                    <p:animEffect transition="in" filter="wipe(up)">
                                      <p:cBhvr>
                                        <p:cTn id="28" dur="500"/>
                                        <p:tgtEl>
                                          <p:spTgt spid="29"/>
                                        </p:tgtEl>
                                      </p:cBhvr>
                                    </p:animEffect>
                                  </p:childTnLst>
                                </p:cTn>
                              </p:par>
                              <p:par>
                                <p:cTn id="29" presetID="12" presetClass="entr" presetSubtype="4"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p:tgtEl>
                                          <p:spTgt spid="32"/>
                                        </p:tgtEl>
                                        <p:attrNameLst>
                                          <p:attrName>ppt_y</p:attrName>
                                        </p:attrNameLst>
                                      </p:cBhvr>
                                      <p:tavLst>
                                        <p:tav tm="0">
                                          <p:val>
                                            <p:strVal val="#ppt_y+#ppt_h*1.125000"/>
                                          </p:val>
                                        </p:tav>
                                        <p:tav tm="100000">
                                          <p:val>
                                            <p:strVal val="#ppt_y"/>
                                          </p:val>
                                        </p:tav>
                                      </p:tavLst>
                                    </p:anim>
                                    <p:animEffect transition="in" filter="wipe(up)">
                                      <p:cBhvr>
                                        <p:cTn id="32" dur="500"/>
                                        <p:tgtEl>
                                          <p:spTgt spid="32"/>
                                        </p:tgtEl>
                                      </p:cBhvr>
                                    </p:animEffect>
                                  </p:childTnLst>
                                </p:cTn>
                              </p:par>
                              <p:par>
                                <p:cTn id="33" presetID="12" presetClass="entr" presetSubtype="4"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p:tgtEl>
                                          <p:spTgt spid="33"/>
                                        </p:tgtEl>
                                        <p:attrNameLst>
                                          <p:attrName>ppt_y</p:attrName>
                                        </p:attrNameLst>
                                      </p:cBhvr>
                                      <p:tavLst>
                                        <p:tav tm="0">
                                          <p:val>
                                            <p:strVal val="#ppt_y+#ppt_h*1.125000"/>
                                          </p:val>
                                        </p:tav>
                                        <p:tav tm="100000">
                                          <p:val>
                                            <p:strVal val="#ppt_y"/>
                                          </p:val>
                                        </p:tav>
                                      </p:tavLst>
                                    </p:anim>
                                    <p:animEffect transition="in" filter="wipe(up)">
                                      <p:cBhvr>
                                        <p:cTn id="36" dur="500"/>
                                        <p:tgtEl>
                                          <p:spTgt spid="33"/>
                                        </p:tgtEl>
                                      </p:cBhvr>
                                    </p:animEffect>
                                  </p:childTnLst>
                                </p:cTn>
                              </p:par>
                              <p:par>
                                <p:cTn id="37" presetID="1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ppt_y</p:attrName>
                                        </p:attrNameLst>
                                      </p:cBhvr>
                                      <p:tavLst>
                                        <p:tav tm="0">
                                          <p:val>
                                            <p:strVal val="#ppt_y+#ppt_h*1.125000"/>
                                          </p:val>
                                        </p:tav>
                                        <p:tav tm="100000">
                                          <p:val>
                                            <p:strVal val="#ppt_y"/>
                                          </p:val>
                                        </p:tav>
                                      </p:tavLst>
                                    </p:anim>
                                    <p:animEffect transition="in" filter="wipe(up)">
                                      <p:cBhvr>
                                        <p:cTn id="40" dur="500"/>
                                        <p:tgtEl>
                                          <p:spTgt spid="34"/>
                                        </p:tgtEl>
                                      </p:cBhvr>
                                    </p:animEffect>
                                  </p:childTnLst>
                                </p:cTn>
                              </p:par>
                              <p:par>
                                <p:cTn id="41" presetID="12" presetClass="entr" presetSubtype="4"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p:tgtEl>
                                          <p:spTgt spid="37"/>
                                        </p:tgtEl>
                                        <p:attrNameLst>
                                          <p:attrName>ppt_y</p:attrName>
                                        </p:attrNameLst>
                                      </p:cBhvr>
                                      <p:tavLst>
                                        <p:tav tm="0">
                                          <p:val>
                                            <p:strVal val="#ppt_y+#ppt_h*1.125000"/>
                                          </p:val>
                                        </p:tav>
                                        <p:tav tm="100000">
                                          <p:val>
                                            <p:strVal val="#ppt_y"/>
                                          </p:val>
                                        </p:tav>
                                      </p:tavLst>
                                    </p:anim>
                                    <p:animEffect transition="in" filter="wipe(up)">
                                      <p:cBhvr>
                                        <p:cTn id="44" dur="500"/>
                                        <p:tgtEl>
                                          <p:spTgt spid="37"/>
                                        </p:tgtEl>
                                      </p:cBhvr>
                                    </p:animEffect>
                                  </p:childTnLst>
                                </p:cTn>
                              </p:par>
                              <p:par>
                                <p:cTn id="45" presetID="12" presetClass="entr" presetSubtype="4"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ppt_y</p:attrName>
                                        </p:attrNameLst>
                                      </p:cBhvr>
                                      <p:tavLst>
                                        <p:tav tm="0">
                                          <p:val>
                                            <p:strVal val="#ppt_y+#ppt_h*1.125000"/>
                                          </p:val>
                                        </p:tav>
                                        <p:tav tm="100000">
                                          <p:val>
                                            <p:strVal val="#ppt_y"/>
                                          </p:val>
                                        </p:tav>
                                      </p:tavLst>
                                    </p:anim>
                                    <p:animEffect transition="in" filter="wipe(up)">
                                      <p:cBhvr>
                                        <p:cTn id="48" dur="500"/>
                                        <p:tgtEl>
                                          <p:spTgt spid="38"/>
                                        </p:tgtEl>
                                      </p:cBhvr>
                                    </p:animEffect>
                                  </p:childTnLst>
                                </p:cTn>
                              </p:par>
                              <p:par>
                                <p:cTn id="49" presetID="12" presetClass="entr" presetSubtype="4"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p:tgtEl>
                                          <p:spTgt spid="39"/>
                                        </p:tgtEl>
                                        <p:attrNameLst>
                                          <p:attrName>ppt_y</p:attrName>
                                        </p:attrNameLst>
                                      </p:cBhvr>
                                      <p:tavLst>
                                        <p:tav tm="0">
                                          <p:val>
                                            <p:strVal val="#ppt_y+#ppt_h*1.125000"/>
                                          </p:val>
                                        </p:tav>
                                        <p:tav tm="100000">
                                          <p:val>
                                            <p:strVal val="#ppt_y"/>
                                          </p:val>
                                        </p:tav>
                                      </p:tavLst>
                                    </p:anim>
                                    <p:animEffect transition="in" filter="wipe(up)">
                                      <p:cBhvr>
                                        <p:cTn id="52" dur="500"/>
                                        <p:tgtEl>
                                          <p:spTgt spid="39"/>
                                        </p:tgtEl>
                                      </p:cBhvr>
                                    </p:animEffect>
                                  </p:childTnLst>
                                </p:cTn>
                              </p:par>
                              <p:par>
                                <p:cTn id="53" presetID="12" presetClass="entr" presetSubtype="4"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p:tgtEl>
                                          <p:spTgt spid="42"/>
                                        </p:tgtEl>
                                        <p:attrNameLst>
                                          <p:attrName>ppt_y</p:attrName>
                                        </p:attrNameLst>
                                      </p:cBhvr>
                                      <p:tavLst>
                                        <p:tav tm="0">
                                          <p:val>
                                            <p:strVal val="#ppt_y+#ppt_h*1.125000"/>
                                          </p:val>
                                        </p:tav>
                                        <p:tav tm="100000">
                                          <p:val>
                                            <p:strVal val="#ppt_y"/>
                                          </p:val>
                                        </p:tav>
                                      </p:tavLst>
                                    </p:anim>
                                    <p:animEffect transition="in" filter="wipe(up)">
                                      <p:cBhvr>
                                        <p:cTn id="56" dur="500"/>
                                        <p:tgtEl>
                                          <p:spTgt spid="42"/>
                                        </p:tgtEl>
                                      </p:cBhvr>
                                    </p:animEffect>
                                  </p:childTnLst>
                                </p:cTn>
                              </p:par>
                              <p:par>
                                <p:cTn id="57" presetID="12" presetClass="entr" presetSubtype="4"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p:tgtEl>
                                          <p:spTgt spid="43"/>
                                        </p:tgtEl>
                                        <p:attrNameLst>
                                          <p:attrName>ppt_y</p:attrName>
                                        </p:attrNameLst>
                                      </p:cBhvr>
                                      <p:tavLst>
                                        <p:tav tm="0">
                                          <p:val>
                                            <p:strVal val="#ppt_y+#ppt_h*1.125000"/>
                                          </p:val>
                                        </p:tav>
                                        <p:tav tm="100000">
                                          <p:val>
                                            <p:strVal val="#ppt_y"/>
                                          </p:val>
                                        </p:tav>
                                      </p:tavLst>
                                    </p:anim>
                                    <p:animEffect transition="in" filter="wipe(up)">
                                      <p:cBhvr>
                                        <p:cTn id="60" dur="500"/>
                                        <p:tgtEl>
                                          <p:spTgt spid="43"/>
                                        </p:tgtEl>
                                      </p:cBhvr>
                                    </p:animEffect>
                                  </p:childTnLst>
                                </p:cTn>
                              </p:par>
                              <p:par>
                                <p:cTn id="61" presetID="12" presetClass="entr" presetSubtype="4"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p:tgtEl>
                                          <p:spTgt spid="44"/>
                                        </p:tgtEl>
                                        <p:attrNameLst>
                                          <p:attrName>ppt_y</p:attrName>
                                        </p:attrNameLst>
                                      </p:cBhvr>
                                      <p:tavLst>
                                        <p:tav tm="0">
                                          <p:val>
                                            <p:strVal val="#ppt_y+#ppt_h*1.125000"/>
                                          </p:val>
                                        </p:tav>
                                        <p:tav tm="100000">
                                          <p:val>
                                            <p:strVal val="#ppt_y"/>
                                          </p:val>
                                        </p:tav>
                                      </p:tavLst>
                                    </p:anim>
                                    <p:animEffect transition="in" filter="wipe(up)">
                                      <p:cBhvr>
                                        <p:cTn id="64" dur="500"/>
                                        <p:tgtEl>
                                          <p:spTgt spid="44"/>
                                        </p:tgtEl>
                                      </p:cBhvr>
                                    </p:animEffect>
                                  </p:childTnLst>
                                </p:cTn>
                              </p:par>
                              <p:par>
                                <p:cTn id="65" presetID="12" presetClass="entr" presetSubtype="4"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anim calcmode="lin" valueType="num">
                                      <p:cBhvr additive="base">
                                        <p:cTn id="67" dur="500"/>
                                        <p:tgtEl>
                                          <p:spTgt spid="47"/>
                                        </p:tgtEl>
                                        <p:attrNameLst>
                                          <p:attrName>ppt_y</p:attrName>
                                        </p:attrNameLst>
                                      </p:cBhvr>
                                      <p:tavLst>
                                        <p:tav tm="0">
                                          <p:val>
                                            <p:strVal val="#ppt_y+#ppt_h*1.125000"/>
                                          </p:val>
                                        </p:tav>
                                        <p:tav tm="100000">
                                          <p:val>
                                            <p:strVal val="#ppt_y"/>
                                          </p:val>
                                        </p:tav>
                                      </p:tavLst>
                                    </p:anim>
                                    <p:animEffect transition="in" filter="wipe(up)">
                                      <p:cBhvr>
                                        <p:cTn id="68" dur="500"/>
                                        <p:tgtEl>
                                          <p:spTgt spid="47"/>
                                        </p:tgtEl>
                                      </p:cBhvr>
                                    </p:animEffect>
                                  </p:childTnLst>
                                </p:cTn>
                              </p:par>
                              <p:par>
                                <p:cTn id="69" presetID="12" presetClass="entr" presetSubtype="4" fill="hold"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p:tgtEl>
                                          <p:spTgt spid="48"/>
                                        </p:tgtEl>
                                        <p:attrNameLst>
                                          <p:attrName>ppt_y</p:attrName>
                                        </p:attrNameLst>
                                      </p:cBhvr>
                                      <p:tavLst>
                                        <p:tav tm="0">
                                          <p:val>
                                            <p:strVal val="#ppt_y+#ppt_h*1.125000"/>
                                          </p:val>
                                        </p:tav>
                                        <p:tav tm="100000">
                                          <p:val>
                                            <p:strVal val="#ppt_y"/>
                                          </p:val>
                                        </p:tav>
                                      </p:tavLst>
                                    </p:anim>
                                    <p:animEffect transition="in" filter="wipe(up)">
                                      <p:cBhvr>
                                        <p:cTn id="72" dur="500"/>
                                        <p:tgtEl>
                                          <p:spTgt spid="48"/>
                                        </p:tgtEl>
                                      </p:cBhvr>
                                    </p:animEffect>
                                  </p:childTnLst>
                                </p:cTn>
                              </p:par>
                              <p:par>
                                <p:cTn id="73" presetID="12" presetClass="entr" presetSubtype="4"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p:tgtEl>
                                          <p:spTgt spid="49"/>
                                        </p:tgtEl>
                                        <p:attrNameLst>
                                          <p:attrName>ppt_y</p:attrName>
                                        </p:attrNameLst>
                                      </p:cBhvr>
                                      <p:tavLst>
                                        <p:tav tm="0">
                                          <p:val>
                                            <p:strVal val="#ppt_y+#ppt_h*1.125000"/>
                                          </p:val>
                                        </p:tav>
                                        <p:tav tm="100000">
                                          <p:val>
                                            <p:strVal val="#ppt_y"/>
                                          </p:val>
                                        </p:tav>
                                      </p:tavLst>
                                    </p:anim>
                                    <p:animEffect transition="in" filter="wipe(up)">
                                      <p:cBhvr>
                                        <p:cTn id="76" dur="500"/>
                                        <p:tgtEl>
                                          <p:spTgt spid="49"/>
                                        </p:tgtEl>
                                      </p:cBhvr>
                                    </p:animEffect>
                                  </p:childTnLst>
                                </p:cTn>
                              </p:par>
                              <p:par>
                                <p:cTn id="77" presetID="12" presetClass="entr" presetSubtype="4"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p:tgtEl>
                                          <p:spTgt spid="50"/>
                                        </p:tgtEl>
                                        <p:attrNameLst>
                                          <p:attrName>ppt_y</p:attrName>
                                        </p:attrNameLst>
                                      </p:cBhvr>
                                      <p:tavLst>
                                        <p:tav tm="0">
                                          <p:val>
                                            <p:strVal val="#ppt_y+#ppt_h*1.125000"/>
                                          </p:val>
                                        </p:tav>
                                        <p:tav tm="100000">
                                          <p:val>
                                            <p:strVal val="#ppt_y"/>
                                          </p:val>
                                        </p:tav>
                                      </p:tavLst>
                                    </p:anim>
                                    <p:animEffect transition="in" filter="wipe(up)">
                                      <p:cBhvr>
                                        <p:cTn id="80" dur="500"/>
                                        <p:tgtEl>
                                          <p:spTgt spid="50"/>
                                        </p:tgtEl>
                                      </p:cBhvr>
                                    </p:animEffect>
                                  </p:childTnLst>
                                </p:cTn>
                              </p:par>
                              <p:par>
                                <p:cTn id="81" presetID="12" presetClass="entr" presetSubtype="4"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additive="base">
                                        <p:cTn id="83" dur="500"/>
                                        <p:tgtEl>
                                          <p:spTgt spid="51"/>
                                        </p:tgtEl>
                                        <p:attrNameLst>
                                          <p:attrName>ppt_y</p:attrName>
                                        </p:attrNameLst>
                                      </p:cBhvr>
                                      <p:tavLst>
                                        <p:tav tm="0">
                                          <p:val>
                                            <p:strVal val="#ppt_y+#ppt_h*1.125000"/>
                                          </p:val>
                                        </p:tav>
                                        <p:tav tm="100000">
                                          <p:val>
                                            <p:strVal val="#ppt_y"/>
                                          </p:val>
                                        </p:tav>
                                      </p:tavLst>
                                    </p:anim>
                                    <p:animEffect transition="in" filter="wipe(up)">
                                      <p:cBhvr>
                                        <p:cTn id="84" dur="500"/>
                                        <p:tgtEl>
                                          <p:spTgt spid="51"/>
                                        </p:tgtEl>
                                      </p:cBhvr>
                                    </p:animEffect>
                                  </p:childTnLst>
                                </p:cTn>
                              </p:par>
                              <p:par>
                                <p:cTn id="85" presetID="12" presetClass="entr" presetSubtype="4"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anim calcmode="lin" valueType="num">
                                      <p:cBhvr additive="base">
                                        <p:cTn id="87" dur="500"/>
                                        <p:tgtEl>
                                          <p:spTgt spid="52"/>
                                        </p:tgtEl>
                                        <p:attrNameLst>
                                          <p:attrName>ppt_y</p:attrName>
                                        </p:attrNameLst>
                                      </p:cBhvr>
                                      <p:tavLst>
                                        <p:tav tm="0">
                                          <p:val>
                                            <p:strVal val="#ppt_y+#ppt_h*1.125000"/>
                                          </p:val>
                                        </p:tav>
                                        <p:tav tm="100000">
                                          <p:val>
                                            <p:strVal val="#ppt_y"/>
                                          </p:val>
                                        </p:tav>
                                      </p:tavLst>
                                    </p:anim>
                                    <p:animEffect transition="in" filter="wipe(up)">
                                      <p:cBhvr>
                                        <p:cTn id="88" dur="500"/>
                                        <p:tgtEl>
                                          <p:spTgt spid="52"/>
                                        </p:tgtEl>
                                      </p:cBhvr>
                                    </p:animEffect>
                                  </p:childTnLst>
                                </p:cTn>
                              </p:par>
                              <p:par>
                                <p:cTn id="89" presetID="12" presetClass="entr" presetSubtype="4" fill="hold" nodeType="with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p:tgtEl>
                                          <p:spTgt spid="53"/>
                                        </p:tgtEl>
                                        <p:attrNameLst>
                                          <p:attrName>ppt_y</p:attrName>
                                        </p:attrNameLst>
                                      </p:cBhvr>
                                      <p:tavLst>
                                        <p:tav tm="0">
                                          <p:val>
                                            <p:strVal val="#ppt_y+#ppt_h*1.125000"/>
                                          </p:val>
                                        </p:tav>
                                        <p:tav tm="100000">
                                          <p:val>
                                            <p:strVal val="#ppt_y"/>
                                          </p:val>
                                        </p:tav>
                                      </p:tavLst>
                                    </p:anim>
                                    <p:animEffect transition="in" filter="wipe(up)">
                                      <p:cBhvr>
                                        <p:cTn id="92" dur="500"/>
                                        <p:tgtEl>
                                          <p:spTgt spid="53"/>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 calcmode="lin" valueType="num">
                                      <p:cBhvr additive="base">
                                        <p:cTn id="95" dur="500"/>
                                        <p:tgtEl>
                                          <p:spTgt spid="54"/>
                                        </p:tgtEl>
                                        <p:attrNameLst>
                                          <p:attrName>ppt_y</p:attrName>
                                        </p:attrNameLst>
                                      </p:cBhvr>
                                      <p:tavLst>
                                        <p:tav tm="0">
                                          <p:val>
                                            <p:strVal val="#ppt_y+#ppt_h*1.125000"/>
                                          </p:val>
                                        </p:tav>
                                        <p:tav tm="100000">
                                          <p:val>
                                            <p:strVal val="#ppt_y"/>
                                          </p:val>
                                        </p:tav>
                                      </p:tavLst>
                                    </p:anim>
                                    <p:animEffect transition="in" filter="wipe(up)">
                                      <p:cBhvr>
                                        <p:cTn id="96" dur="500"/>
                                        <p:tgtEl>
                                          <p:spTgt spid="54"/>
                                        </p:tgtEl>
                                      </p:cBhvr>
                                    </p:animEffect>
                                  </p:childTnLst>
                                </p:cTn>
                              </p:par>
                              <p:par>
                                <p:cTn id="97" presetID="12" presetClass="entr" presetSubtype="4" fill="hold" nodeType="withEffect">
                                  <p:stCondLst>
                                    <p:cond delay="0"/>
                                  </p:stCondLst>
                                  <p:childTnLst>
                                    <p:set>
                                      <p:cBhvr>
                                        <p:cTn id="98" dur="1" fill="hold">
                                          <p:stCondLst>
                                            <p:cond delay="0"/>
                                          </p:stCondLst>
                                        </p:cTn>
                                        <p:tgtEl>
                                          <p:spTgt spid="55"/>
                                        </p:tgtEl>
                                        <p:attrNameLst>
                                          <p:attrName>style.visibility</p:attrName>
                                        </p:attrNameLst>
                                      </p:cBhvr>
                                      <p:to>
                                        <p:strVal val="visible"/>
                                      </p:to>
                                    </p:set>
                                    <p:anim calcmode="lin" valueType="num">
                                      <p:cBhvr additive="base">
                                        <p:cTn id="99" dur="500"/>
                                        <p:tgtEl>
                                          <p:spTgt spid="55"/>
                                        </p:tgtEl>
                                        <p:attrNameLst>
                                          <p:attrName>ppt_y</p:attrName>
                                        </p:attrNameLst>
                                      </p:cBhvr>
                                      <p:tavLst>
                                        <p:tav tm="0">
                                          <p:val>
                                            <p:strVal val="#ppt_y+#ppt_h*1.125000"/>
                                          </p:val>
                                        </p:tav>
                                        <p:tav tm="100000">
                                          <p:val>
                                            <p:strVal val="#ppt_y"/>
                                          </p:val>
                                        </p:tav>
                                      </p:tavLst>
                                    </p:anim>
                                    <p:animEffect transition="in" filter="wipe(up)">
                                      <p:cBhvr>
                                        <p:cTn id="100" dur="500"/>
                                        <p:tgtEl>
                                          <p:spTgt spid="55"/>
                                        </p:tgtEl>
                                      </p:cBhvr>
                                    </p:animEffect>
                                  </p:childTnLst>
                                </p:cTn>
                              </p:par>
                              <p:par>
                                <p:cTn id="101" presetID="12" presetClass="entr" presetSubtype="4"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p:tgtEl>
                                          <p:spTgt spid="56"/>
                                        </p:tgtEl>
                                        <p:attrNameLst>
                                          <p:attrName>ppt_y</p:attrName>
                                        </p:attrNameLst>
                                      </p:cBhvr>
                                      <p:tavLst>
                                        <p:tav tm="0">
                                          <p:val>
                                            <p:strVal val="#ppt_y+#ppt_h*1.125000"/>
                                          </p:val>
                                        </p:tav>
                                        <p:tav tm="100000">
                                          <p:val>
                                            <p:strVal val="#ppt_y"/>
                                          </p:val>
                                        </p:tav>
                                      </p:tavLst>
                                    </p:anim>
                                    <p:animEffect transition="in" filter="wipe(up)">
                                      <p:cBhvr>
                                        <p:cTn id="104" dur="500"/>
                                        <p:tgtEl>
                                          <p:spTgt spid="56"/>
                                        </p:tgtEl>
                                      </p:cBhvr>
                                    </p:animEffect>
                                  </p:childTnLst>
                                </p:cTn>
                              </p:par>
                              <p:par>
                                <p:cTn id="105" presetID="12" presetClass="entr" presetSubtype="4" fill="hold" nodeType="withEffect">
                                  <p:stCondLst>
                                    <p:cond delay="0"/>
                                  </p:stCondLst>
                                  <p:childTnLst>
                                    <p:set>
                                      <p:cBhvr>
                                        <p:cTn id="106" dur="1" fill="hold">
                                          <p:stCondLst>
                                            <p:cond delay="0"/>
                                          </p:stCondLst>
                                        </p:cTn>
                                        <p:tgtEl>
                                          <p:spTgt spid="57"/>
                                        </p:tgtEl>
                                        <p:attrNameLst>
                                          <p:attrName>style.visibility</p:attrName>
                                        </p:attrNameLst>
                                      </p:cBhvr>
                                      <p:to>
                                        <p:strVal val="visible"/>
                                      </p:to>
                                    </p:set>
                                    <p:anim calcmode="lin" valueType="num">
                                      <p:cBhvr additive="base">
                                        <p:cTn id="107" dur="500"/>
                                        <p:tgtEl>
                                          <p:spTgt spid="57"/>
                                        </p:tgtEl>
                                        <p:attrNameLst>
                                          <p:attrName>ppt_y</p:attrName>
                                        </p:attrNameLst>
                                      </p:cBhvr>
                                      <p:tavLst>
                                        <p:tav tm="0">
                                          <p:val>
                                            <p:strVal val="#ppt_y+#ppt_h*1.125000"/>
                                          </p:val>
                                        </p:tav>
                                        <p:tav tm="100000">
                                          <p:val>
                                            <p:strVal val="#ppt_y"/>
                                          </p:val>
                                        </p:tav>
                                      </p:tavLst>
                                    </p:anim>
                                    <p:animEffect transition="in" filter="wipe(up)">
                                      <p:cBhvr>
                                        <p:cTn id="108" dur="500"/>
                                        <p:tgtEl>
                                          <p:spTgt spid="57"/>
                                        </p:tgtEl>
                                      </p:cBhvr>
                                    </p:animEffect>
                                  </p:childTnLst>
                                </p:cTn>
                              </p:par>
                              <p:par>
                                <p:cTn id="109" presetID="12" presetClass="entr" presetSubtype="4"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anim calcmode="lin" valueType="num">
                                      <p:cBhvr additive="base">
                                        <p:cTn id="111" dur="500"/>
                                        <p:tgtEl>
                                          <p:spTgt spid="58"/>
                                        </p:tgtEl>
                                        <p:attrNameLst>
                                          <p:attrName>ppt_y</p:attrName>
                                        </p:attrNameLst>
                                      </p:cBhvr>
                                      <p:tavLst>
                                        <p:tav tm="0">
                                          <p:val>
                                            <p:strVal val="#ppt_y+#ppt_h*1.125000"/>
                                          </p:val>
                                        </p:tav>
                                        <p:tav tm="100000">
                                          <p:val>
                                            <p:strVal val="#ppt_y"/>
                                          </p:val>
                                        </p:tav>
                                      </p:tavLst>
                                    </p:anim>
                                    <p:animEffect transition="in" filter="wipe(up)">
                                      <p:cBhvr>
                                        <p:cTn id="112" dur="500"/>
                                        <p:tgtEl>
                                          <p:spTgt spid="58"/>
                                        </p:tgtEl>
                                      </p:cBhvr>
                                    </p:animEffect>
                                  </p:childTnLst>
                                </p:cTn>
                              </p:par>
                              <p:par>
                                <p:cTn id="113" presetID="12" presetClass="entr" presetSubtype="4" fill="hold" nodeType="withEffect">
                                  <p:stCondLst>
                                    <p:cond delay="0"/>
                                  </p:stCondLst>
                                  <p:childTnLst>
                                    <p:set>
                                      <p:cBhvr>
                                        <p:cTn id="114" dur="1" fill="hold">
                                          <p:stCondLst>
                                            <p:cond delay="0"/>
                                          </p:stCondLst>
                                        </p:cTn>
                                        <p:tgtEl>
                                          <p:spTgt spid="59"/>
                                        </p:tgtEl>
                                        <p:attrNameLst>
                                          <p:attrName>style.visibility</p:attrName>
                                        </p:attrNameLst>
                                      </p:cBhvr>
                                      <p:to>
                                        <p:strVal val="visible"/>
                                      </p:to>
                                    </p:set>
                                    <p:anim calcmode="lin" valueType="num">
                                      <p:cBhvr additive="base">
                                        <p:cTn id="115" dur="500"/>
                                        <p:tgtEl>
                                          <p:spTgt spid="59"/>
                                        </p:tgtEl>
                                        <p:attrNameLst>
                                          <p:attrName>ppt_y</p:attrName>
                                        </p:attrNameLst>
                                      </p:cBhvr>
                                      <p:tavLst>
                                        <p:tav tm="0">
                                          <p:val>
                                            <p:strVal val="#ppt_y+#ppt_h*1.125000"/>
                                          </p:val>
                                        </p:tav>
                                        <p:tav tm="100000">
                                          <p:val>
                                            <p:strVal val="#ppt_y"/>
                                          </p:val>
                                        </p:tav>
                                      </p:tavLst>
                                    </p:anim>
                                    <p:animEffect transition="in" filter="wipe(up)">
                                      <p:cBhvr>
                                        <p:cTn id="116" dur="500"/>
                                        <p:tgtEl>
                                          <p:spTgt spid="59"/>
                                        </p:tgtEl>
                                      </p:cBhvr>
                                    </p:animEffect>
                                  </p:childTnLst>
                                </p:cTn>
                              </p:par>
                              <p:par>
                                <p:cTn id="117" presetID="12" presetClass="entr" presetSubtype="4" fill="hold" nodeType="withEffect">
                                  <p:stCondLst>
                                    <p:cond delay="0"/>
                                  </p:stCondLst>
                                  <p:childTnLst>
                                    <p:set>
                                      <p:cBhvr>
                                        <p:cTn id="118" dur="1" fill="hold">
                                          <p:stCondLst>
                                            <p:cond delay="0"/>
                                          </p:stCondLst>
                                        </p:cTn>
                                        <p:tgtEl>
                                          <p:spTgt spid="60"/>
                                        </p:tgtEl>
                                        <p:attrNameLst>
                                          <p:attrName>style.visibility</p:attrName>
                                        </p:attrNameLst>
                                      </p:cBhvr>
                                      <p:to>
                                        <p:strVal val="visible"/>
                                      </p:to>
                                    </p:set>
                                    <p:anim calcmode="lin" valueType="num">
                                      <p:cBhvr additive="base">
                                        <p:cTn id="119" dur="500"/>
                                        <p:tgtEl>
                                          <p:spTgt spid="60"/>
                                        </p:tgtEl>
                                        <p:attrNameLst>
                                          <p:attrName>ppt_y</p:attrName>
                                        </p:attrNameLst>
                                      </p:cBhvr>
                                      <p:tavLst>
                                        <p:tav tm="0">
                                          <p:val>
                                            <p:strVal val="#ppt_y+#ppt_h*1.125000"/>
                                          </p:val>
                                        </p:tav>
                                        <p:tav tm="100000">
                                          <p:val>
                                            <p:strVal val="#ppt_y"/>
                                          </p:val>
                                        </p:tav>
                                      </p:tavLst>
                                    </p:anim>
                                    <p:animEffect transition="in" filter="wipe(up)">
                                      <p:cBhvr>
                                        <p:cTn id="120" dur="500"/>
                                        <p:tgtEl>
                                          <p:spTgt spid="60"/>
                                        </p:tgtEl>
                                      </p:cBhvr>
                                    </p:animEffect>
                                  </p:childTnLst>
                                </p:cTn>
                              </p:par>
                              <p:par>
                                <p:cTn id="121" presetID="12" presetClass="entr" presetSubtype="4"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 calcmode="lin" valueType="num">
                                      <p:cBhvr additive="base">
                                        <p:cTn id="123" dur="500"/>
                                        <p:tgtEl>
                                          <p:spTgt spid="61"/>
                                        </p:tgtEl>
                                        <p:attrNameLst>
                                          <p:attrName>ppt_y</p:attrName>
                                        </p:attrNameLst>
                                      </p:cBhvr>
                                      <p:tavLst>
                                        <p:tav tm="0">
                                          <p:val>
                                            <p:strVal val="#ppt_y+#ppt_h*1.125000"/>
                                          </p:val>
                                        </p:tav>
                                        <p:tav tm="100000">
                                          <p:val>
                                            <p:strVal val="#ppt_y"/>
                                          </p:val>
                                        </p:tav>
                                      </p:tavLst>
                                    </p:anim>
                                    <p:animEffect transition="in" filter="wipe(up)">
                                      <p:cBhvr>
                                        <p:cTn id="124" dur="500"/>
                                        <p:tgtEl>
                                          <p:spTgt spid="61"/>
                                        </p:tgtEl>
                                      </p:cBhvr>
                                    </p:animEffect>
                                  </p:childTnLst>
                                </p:cTn>
                              </p:par>
                              <p:par>
                                <p:cTn id="125" presetID="12" presetClass="entr" presetSubtype="4"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 calcmode="lin" valueType="num">
                                      <p:cBhvr additive="base">
                                        <p:cTn id="127" dur="500"/>
                                        <p:tgtEl>
                                          <p:spTgt spid="62"/>
                                        </p:tgtEl>
                                        <p:attrNameLst>
                                          <p:attrName>ppt_y</p:attrName>
                                        </p:attrNameLst>
                                      </p:cBhvr>
                                      <p:tavLst>
                                        <p:tav tm="0">
                                          <p:val>
                                            <p:strVal val="#ppt_y+#ppt_h*1.125000"/>
                                          </p:val>
                                        </p:tav>
                                        <p:tav tm="100000">
                                          <p:val>
                                            <p:strVal val="#ppt_y"/>
                                          </p:val>
                                        </p:tav>
                                      </p:tavLst>
                                    </p:anim>
                                    <p:animEffect transition="in" filter="wipe(up)">
                                      <p:cBhvr>
                                        <p:cTn id="128" dur="500"/>
                                        <p:tgtEl>
                                          <p:spTgt spid="62"/>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63"/>
                                        </p:tgtEl>
                                        <p:attrNameLst>
                                          <p:attrName>style.visibility</p:attrName>
                                        </p:attrNameLst>
                                      </p:cBhvr>
                                      <p:to>
                                        <p:strVal val="visible"/>
                                      </p:to>
                                    </p:set>
                                    <p:anim calcmode="lin" valueType="num">
                                      <p:cBhvr additive="base">
                                        <p:cTn id="131" dur="500"/>
                                        <p:tgtEl>
                                          <p:spTgt spid="63"/>
                                        </p:tgtEl>
                                        <p:attrNameLst>
                                          <p:attrName>ppt_y</p:attrName>
                                        </p:attrNameLst>
                                      </p:cBhvr>
                                      <p:tavLst>
                                        <p:tav tm="0">
                                          <p:val>
                                            <p:strVal val="#ppt_y+#ppt_h*1.125000"/>
                                          </p:val>
                                        </p:tav>
                                        <p:tav tm="100000">
                                          <p:val>
                                            <p:strVal val="#ppt_y"/>
                                          </p:val>
                                        </p:tav>
                                      </p:tavLst>
                                    </p:anim>
                                    <p:animEffect transition="in" filter="wipe(up)">
                                      <p:cBhvr>
                                        <p:cTn id="132" dur="500"/>
                                        <p:tgtEl>
                                          <p:spTgt spid="63"/>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anim calcmode="lin" valueType="num">
                                      <p:cBhvr additive="base">
                                        <p:cTn id="135" dur="500"/>
                                        <p:tgtEl>
                                          <p:spTgt spid="64"/>
                                        </p:tgtEl>
                                        <p:attrNameLst>
                                          <p:attrName>ppt_y</p:attrName>
                                        </p:attrNameLst>
                                      </p:cBhvr>
                                      <p:tavLst>
                                        <p:tav tm="0">
                                          <p:val>
                                            <p:strVal val="#ppt_y+#ppt_h*1.125000"/>
                                          </p:val>
                                        </p:tav>
                                        <p:tav tm="100000">
                                          <p:val>
                                            <p:strVal val="#ppt_y"/>
                                          </p:val>
                                        </p:tav>
                                      </p:tavLst>
                                    </p:anim>
                                    <p:animEffect transition="in" filter="wipe(up)">
                                      <p:cBhvr>
                                        <p:cTn id="136" dur="500"/>
                                        <p:tgtEl>
                                          <p:spTgt spid="64"/>
                                        </p:tgtEl>
                                      </p:cBhvr>
                                    </p:animEffect>
                                  </p:childTnLst>
                                </p:cTn>
                              </p:par>
                              <p:par>
                                <p:cTn id="137" presetID="12" presetClass="entr" presetSubtype="4"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 calcmode="lin" valueType="num">
                                      <p:cBhvr additive="base">
                                        <p:cTn id="139" dur="500"/>
                                        <p:tgtEl>
                                          <p:spTgt spid="65"/>
                                        </p:tgtEl>
                                        <p:attrNameLst>
                                          <p:attrName>ppt_y</p:attrName>
                                        </p:attrNameLst>
                                      </p:cBhvr>
                                      <p:tavLst>
                                        <p:tav tm="0">
                                          <p:val>
                                            <p:strVal val="#ppt_y+#ppt_h*1.125000"/>
                                          </p:val>
                                        </p:tav>
                                        <p:tav tm="100000">
                                          <p:val>
                                            <p:strVal val="#ppt_y"/>
                                          </p:val>
                                        </p:tav>
                                      </p:tavLst>
                                    </p:anim>
                                    <p:animEffect transition="in" filter="wipe(up)">
                                      <p:cBhvr>
                                        <p:cTn id="140" dur="500"/>
                                        <p:tgtEl>
                                          <p:spTgt spid="65"/>
                                        </p:tgtEl>
                                      </p:cBhvr>
                                    </p:animEffect>
                                  </p:childTnLst>
                                </p:cTn>
                              </p:par>
                              <p:par>
                                <p:cTn id="141" presetID="12" presetClass="entr" presetSubtype="4" fill="hold" grpId="0" nodeType="withEffect">
                                  <p:stCondLst>
                                    <p:cond delay="0"/>
                                  </p:stCondLst>
                                  <p:childTnLst>
                                    <p:set>
                                      <p:cBhvr>
                                        <p:cTn id="142" dur="1" fill="hold">
                                          <p:stCondLst>
                                            <p:cond delay="0"/>
                                          </p:stCondLst>
                                        </p:cTn>
                                        <p:tgtEl>
                                          <p:spTgt spid="66"/>
                                        </p:tgtEl>
                                        <p:attrNameLst>
                                          <p:attrName>style.visibility</p:attrName>
                                        </p:attrNameLst>
                                      </p:cBhvr>
                                      <p:to>
                                        <p:strVal val="visible"/>
                                      </p:to>
                                    </p:set>
                                    <p:anim calcmode="lin" valueType="num">
                                      <p:cBhvr additive="base">
                                        <p:cTn id="143" dur="500"/>
                                        <p:tgtEl>
                                          <p:spTgt spid="66"/>
                                        </p:tgtEl>
                                        <p:attrNameLst>
                                          <p:attrName>ppt_y</p:attrName>
                                        </p:attrNameLst>
                                      </p:cBhvr>
                                      <p:tavLst>
                                        <p:tav tm="0">
                                          <p:val>
                                            <p:strVal val="#ppt_y+#ppt_h*1.125000"/>
                                          </p:val>
                                        </p:tav>
                                        <p:tav tm="100000">
                                          <p:val>
                                            <p:strVal val="#ppt_y"/>
                                          </p:val>
                                        </p:tav>
                                      </p:tavLst>
                                    </p:anim>
                                    <p:animEffect transition="in" filter="wipe(up)">
                                      <p:cBhvr>
                                        <p:cTn id="1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4" grpId="1"/>
      <p:bldP spid="56" grpId="0"/>
      <p:bldP spid="56" grpId="1"/>
      <p:bldP spid="61" grpId="0"/>
      <p:bldP spid="61" grpId="1"/>
      <p:bldP spid="62" grpId="0"/>
      <p:bldP spid="62" grpId="1"/>
      <p:bldP spid="63" grpId="0"/>
      <p:bldP spid="63" grpId="1"/>
      <p:bldP spid="64" grpId="0"/>
      <p:bldP spid="64" grpId="1"/>
      <p:bldP spid="65" grpId="0"/>
      <p:bldP spid="65" grpId="1"/>
      <p:bldP spid="66" grpId="0"/>
      <p:bldP spid="6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2A7CAFD-775A-2D00-C60B-AC1A22C13DE6}"/>
              </a:ext>
            </a:extLst>
          </p:cNvPr>
          <p:cNvSpPr/>
          <p:nvPr/>
        </p:nvSpPr>
        <p:spPr>
          <a:xfrm>
            <a:off x="152400" y="1415716"/>
            <a:ext cx="4114877" cy="68059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8">
            <a:extLst>
              <a:ext uri="{FF2B5EF4-FFF2-40B4-BE49-F238E27FC236}">
                <a16:creationId xmlns:a16="http://schemas.microsoft.com/office/drawing/2014/main" id="{472A11AE-B660-AD8F-ED62-1E610FA3EB23}"/>
              </a:ext>
            </a:extLst>
          </p:cNvPr>
          <p:cNvGrpSpPr/>
          <p:nvPr/>
        </p:nvGrpSpPr>
        <p:grpSpPr>
          <a:xfrm>
            <a:off x="159943" y="194362"/>
            <a:ext cx="2650370" cy="481698"/>
            <a:chOff x="0" y="0"/>
            <a:chExt cx="3533827" cy="642264"/>
          </a:xfrm>
        </p:grpSpPr>
        <p:sp>
          <p:nvSpPr>
            <p:cNvPr id="9" name="TextBox 9">
              <a:extLst>
                <a:ext uri="{FF2B5EF4-FFF2-40B4-BE49-F238E27FC236}">
                  <a16:creationId xmlns:a16="http://schemas.microsoft.com/office/drawing/2014/main" id="{DED358A9-485D-2DB2-072D-9C10ACA91416}"/>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9" name="Picture 10">
              <a:extLst>
                <a:ext uri="{FF2B5EF4-FFF2-40B4-BE49-F238E27FC236}">
                  <a16:creationId xmlns:a16="http://schemas.microsoft.com/office/drawing/2014/main" id="{54859D53-84B0-2E2A-4EE3-4C1B9CCEBE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613363" cy="642264"/>
            </a:xfrm>
            <a:prstGeom prst="rect">
              <a:avLst/>
            </a:prstGeom>
          </p:spPr>
        </p:pic>
        <p:pic>
          <p:nvPicPr>
            <p:cNvPr id="20" name="Picture 11">
              <a:extLst>
                <a:ext uri="{FF2B5EF4-FFF2-40B4-BE49-F238E27FC236}">
                  <a16:creationId xmlns:a16="http://schemas.microsoft.com/office/drawing/2014/main" id="{9C34B18E-1878-019A-B20B-817821C8F3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8844" y="203723"/>
              <a:ext cx="321445" cy="218984"/>
            </a:xfrm>
            <a:prstGeom prst="rect">
              <a:avLst/>
            </a:prstGeom>
          </p:spPr>
        </p:pic>
      </p:grpSp>
      <p:sp>
        <p:nvSpPr>
          <p:cNvPr id="25" name="矩形: 圆角 24">
            <a:extLst>
              <a:ext uri="{FF2B5EF4-FFF2-40B4-BE49-F238E27FC236}">
                <a16:creationId xmlns:a16="http://schemas.microsoft.com/office/drawing/2014/main" id="{CC34D65D-F415-C1D7-A10E-4721754BCE4F}"/>
              </a:ext>
            </a:extLst>
          </p:cNvPr>
          <p:cNvSpPr/>
          <p:nvPr/>
        </p:nvSpPr>
        <p:spPr>
          <a:xfrm>
            <a:off x="218076" y="6366695"/>
            <a:ext cx="3810934" cy="83439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1"/>
            </p:custDataLst>
          </p:nvPr>
        </p:nvSpPr>
        <p:spPr>
          <a:xfrm>
            <a:off x="140846" y="3896795"/>
            <a:ext cx="3629660" cy="62992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Q2.3D</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建模的构思与实现</a:t>
            </a:r>
            <a:r>
              <a:rPr lang="zh-CN"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p>
        </p:txBody>
      </p:sp>
      <p:sp>
        <p:nvSpPr>
          <p:cNvPr id="11" name="文本框 10"/>
          <p:cNvSpPr txBox="1"/>
          <p:nvPr>
            <p:custDataLst>
              <p:tags r:id="rId2"/>
            </p:custDataLst>
          </p:nvPr>
        </p:nvSpPr>
        <p:spPr>
          <a:xfrm>
            <a:off x="140846" y="5208897"/>
            <a:ext cx="3629660" cy="62992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Q3.</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模型的实现与应用？</a:t>
            </a:r>
          </a:p>
        </p:txBody>
      </p:sp>
      <p:sp>
        <p:nvSpPr>
          <p:cNvPr id="12" name="文本框 11"/>
          <p:cNvSpPr txBox="1"/>
          <p:nvPr>
            <p:custDataLst>
              <p:tags r:id="rId3"/>
            </p:custDataLst>
          </p:nvPr>
        </p:nvSpPr>
        <p:spPr>
          <a:xfrm>
            <a:off x="140846" y="6521000"/>
            <a:ext cx="4122420" cy="52578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Q4.</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实时监控的实现与效果？</a:t>
            </a:r>
          </a:p>
        </p:txBody>
      </p:sp>
      <p:sp>
        <p:nvSpPr>
          <p:cNvPr id="23" name="文本框 22" descr="7b0a20202020227461726765744d6f64756c65223a202270726f636573734f6e6c696e65466f6e7473220a7d0a">
            <a:extLst>
              <a:ext uri="{FF2B5EF4-FFF2-40B4-BE49-F238E27FC236}">
                <a16:creationId xmlns:a16="http://schemas.microsoft.com/office/drawing/2014/main" id="{6237B6A4-0A6A-E1DA-2D73-83A881D11E00}"/>
              </a:ext>
            </a:extLst>
          </p:cNvPr>
          <p:cNvSpPr txBox="1"/>
          <p:nvPr>
            <p:custDataLst>
              <p:tags r:id="rId4"/>
            </p:custDataLst>
          </p:nvPr>
        </p:nvSpPr>
        <p:spPr>
          <a:xfrm>
            <a:off x="140846" y="2584693"/>
            <a:ext cx="3816985" cy="629920"/>
          </a:xfrm>
          <a:prstGeom prst="rect">
            <a:avLst/>
          </a:prstGeom>
          <a:noFill/>
        </p:spPr>
        <p:txBody>
          <a:bodyPr wrap="square" rtlCol="0">
            <a:noAutofit/>
            <a:scene3d>
              <a:camera prst="orthographicFront"/>
              <a:lightRig rig="threePt" dir="t"/>
            </a:scene3d>
          </a:bodyPr>
          <a:lstStyle/>
          <a:p>
            <a:r>
              <a:rPr 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方正黑体简体" panose="02000000000000000000" charset="-122"/>
              </a:rPr>
              <a:t>Q1.告警事件处理与管理</a:t>
            </a:r>
            <a:r>
              <a:rPr 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endParaRPr lang="en-US"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endParaRPr>
          </a:p>
        </p:txBody>
      </p:sp>
      <p:pic>
        <p:nvPicPr>
          <p:cNvPr id="27" name="Picture 2">
            <a:extLst>
              <a:ext uri="{FF2B5EF4-FFF2-40B4-BE49-F238E27FC236}">
                <a16:creationId xmlns:a16="http://schemas.microsoft.com/office/drawing/2014/main" id="{BB63DB1C-0E3F-3E6C-D616-0C8117B2626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7660600" y="-555009"/>
            <a:ext cx="2774479" cy="2462137"/>
          </a:xfrm>
          <a:prstGeom prst="rect">
            <a:avLst/>
          </a:prstGeom>
        </p:spPr>
      </p:pic>
      <p:sp>
        <p:nvSpPr>
          <p:cNvPr id="3" name="文本框 2">
            <a:extLst>
              <a:ext uri="{FF2B5EF4-FFF2-40B4-BE49-F238E27FC236}">
                <a16:creationId xmlns:a16="http://schemas.microsoft.com/office/drawing/2014/main" id="{5F711615-4476-488C-E504-A77034F14E87}"/>
              </a:ext>
            </a:extLst>
          </p:cNvPr>
          <p:cNvSpPr txBox="1"/>
          <p:nvPr/>
        </p:nvSpPr>
        <p:spPr>
          <a:xfrm>
            <a:off x="5611332" y="2371857"/>
            <a:ext cx="10348595" cy="4893647"/>
          </a:xfrm>
          <a:prstGeom prst="rect">
            <a:avLst/>
          </a:prstGeom>
          <a:noFill/>
        </p:spPr>
        <p:txBody>
          <a:bodyPr wrap="square" rtlCol="0" anchor="t">
            <a:spAutoFit/>
          </a:bodyPr>
          <a:lstStyle/>
          <a:p>
            <a:r>
              <a:rPr lang="en-US" altLang="zh-CN" sz="2400" b="1" dirty="0">
                <a:latin typeface="+mn-ea"/>
                <a:cs typeface="+mn-ea"/>
                <a:sym typeface="+mn-ea"/>
              </a:rPr>
              <a:t>1</a:t>
            </a:r>
            <a:r>
              <a:rPr lang="zh-CN" altLang="en-US" sz="2400" b="1" dirty="0">
                <a:latin typeface="+mn-ea"/>
                <a:cs typeface="+mn-ea"/>
                <a:sym typeface="+mn-ea"/>
              </a:rPr>
              <a:t>）连接摄像头：</a:t>
            </a:r>
          </a:p>
          <a:p>
            <a:r>
              <a:rPr lang="zh-CN" altLang="en-US" sz="2400" dirty="0">
                <a:latin typeface="+mn-ea"/>
                <a:cs typeface="+mn-ea"/>
                <a:sym typeface="+mn-ea"/>
              </a:rPr>
              <a:t>用户需要将网络摄像头的URL与选用模型一并进行注册，通过URL，系统可访问摄像头资源并实时获取摄像头画面进行检测</a:t>
            </a:r>
            <a:endParaRPr lang="en-US" altLang="zh-CN" sz="2400" dirty="0">
              <a:latin typeface="+mn-ea"/>
              <a:cs typeface="+mn-ea"/>
              <a:sym typeface="+mn-ea"/>
            </a:endParaRPr>
          </a:p>
          <a:p>
            <a:endParaRPr lang="zh-CN" altLang="en-US" sz="2400" dirty="0">
              <a:latin typeface="+mn-ea"/>
              <a:cs typeface="+mn-ea"/>
              <a:sym typeface="+mn-ea"/>
            </a:endParaRPr>
          </a:p>
          <a:p>
            <a:r>
              <a:rPr lang="en-US" altLang="zh-CN" sz="2400" b="1" dirty="0">
                <a:latin typeface="+mn-ea"/>
                <a:cs typeface="+mn-ea"/>
                <a:sym typeface="+mn-ea"/>
              </a:rPr>
              <a:t>2</a:t>
            </a:r>
            <a:r>
              <a:rPr lang="zh-CN" altLang="en-US" sz="2400" b="1" dirty="0">
                <a:latin typeface="+mn-ea"/>
                <a:cs typeface="+mn-ea"/>
                <a:sym typeface="+mn-ea"/>
              </a:rPr>
              <a:t>）实时监控：</a:t>
            </a:r>
          </a:p>
          <a:p>
            <a:pPr marL="342900" indent="-342900">
              <a:buFont typeface="Wingdings" panose="05000000000000000000" charset="0"/>
              <a:buChar char="n"/>
            </a:pPr>
            <a:r>
              <a:rPr lang="zh-CN" altLang="en-US" sz="2400" dirty="0">
                <a:latin typeface="+mn-ea"/>
                <a:cs typeface="+mn-ea"/>
                <a:sym typeface="+mn-ea"/>
              </a:rPr>
              <a:t>本地下载ffmepg用来搭建nodejs将rtsp流转成flv格式的服务器</a:t>
            </a:r>
            <a:endParaRPr lang="zh-CN" altLang="en-US" sz="2400" dirty="0">
              <a:latin typeface="+mn-ea"/>
              <a:cs typeface="+mn-ea"/>
            </a:endParaRPr>
          </a:p>
          <a:p>
            <a:pPr marL="342900" indent="-342900">
              <a:buFont typeface="Wingdings" panose="05000000000000000000" charset="0"/>
              <a:buChar char="n"/>
            </a:pPr>
            <a:r>
              <a:rPr lang="zh-CN" altLang="en-US" sz="2400" dirty="0">
                <a:latin typeface="+mn-ea"/>
                <a:cs typeface="+mn-ea"/>
                <a:sym typeface="+mn-ea"/>
              </a:rPr>
              <a:t>在nodejs程序中将rtsp视频流格式进行flv的转码</a:t>
            </a:r>
            <a:endParaRPr lang="zh-CN" altLang="en-US" sz="2400" dirty="0">
              <a:latin typeface="+mn-ea"/>
              <a:cs typeface="+mn-ea"/>
            </a:endParaRPr>
          </a:p>
          <a:p>
            <a:pPr marL="342900" indent="-342900">
              <a:buFont typeface="Wingdings" panose="05000000000000000000" charset="0"/>
              <a:buChar char="n"/>
            </a:pPr>
            <a:r>
              <a:rPr lang="zh-CN" altLang="en-US" sz="2400" dirty="0">
                <a:latin typeface="+mn-ea"/>
                <a:cs typeface="+mn-ea"/>
                <a:sym typeface="+mn-ea"/>
              </a:rPr>
              <a:t>在vue2中通过使用flv.js将转码后的flv视频播放在网页上。</a:t>
            </a:r>
            <a:endParaRPr lang="en-US" altLang="zh-CN" sz="2400" dirty="0">
              <a:latin typeface="+mn-ea"/>
              <a:cs typeface="+mn-ea"/>
              <a:sym typeface="+mn-ea"/>
            </a:endParaRPr>
          </a:p>
          <a:p>
            <a:pPr marL="342900" indent="-342900">
              <a:buFont typeface="Wingdings" panose="05000000000000000000" charset="0"/>
              <a:buChar char="n"/>
            </a:pPr>
            <a:endParaRPr lang="zh-CN" altLang="en-US" sz="2400" dirty="0">
              <a:latin typeface="+mn-ea"/>
              <a:cs typeface="+mn-ea"/>
            </a:endParaRPr>
          </a:p>
          <a:p>
            <a:r>
              <a:rPr lang="en-US" altLang="zh-CN" sz="2400" b="1" dirty="0">
                <a:latin typeface="+mn-ea"/>
                <a:cs typeface="+mn-ea"/>
                <a:sym typeface="+mn-ea"/>
              </a:rPr>
              <a:t>3</a:t>
            </a:r>
            <a:r>
              <a:rPr lang="zh-CN" altLang="en-US" sz="2400" b="1" dirty="0">
                <a:latin typeface="+mn-ea"/>
                <a:cs typeface="+mn-ea"/>
                <a:sym typeface="+mn-ea"/>
              </a:rPr>
              <a:t>）实现效果：</a:t>
            </a:r>
          </a:p>
          <a:p>
            <a:r>
              <a:rPr lang="zh-CN" altLang="en-US" sz="2400" dirty="0">
                <a:latin typeface="+mn-ea"/>
                <a:cs typeface="+mn-ea"/>
                <a:sym typeface="+mn-ea"/>
              </a:rPr>
              <a:t>实时监控能够看到摄像头当前的实时信息与最新事件列表，通过实时监控能够全方位监控校园安全状况。</a:t>
            </a:r>
          </a:p>
          <a:p>
            <a:endParaRPr lang="zh-CN" altLang="en-US" sz="2400" dirty="0">
              <a:latin typeface="+mn-ea"/>
              <a:cs typeface="+mn-ea"/>
              <a:sym typeface="+mn-ea"/>
            </a:endParaRPr>
          </a:p>
        </p:txBody>
      </p:sp>
    </p:spTree>
    <p:extLst>
      <p:ext uri="{BB962C8B-B14F-4D97-AF65-F5344CB8AC3E}">
        <p14:creationId xmlns:p14="http://schemas.microsoft.com/office/powerpoint/2010/main" val="6868498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83121" y="2174936"/>
            <a:ext cx="6157836" cy="546460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l="47424" b="52651"/>
          <a:stretch>
            <a:fillRect/>
          </a:stretch>
        </p:blipFill>
        <p:spPr>
          <a:xfrm rot="5474077">
            <a:off x="6958312" y="5353486"/>
            <a:ext cx="3846007" cy="4762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91716" y="3755885"/>
            <a:ext cx="1821245" cy="2775230"/>
          </a:xfrm>
          <a:prstGeom prst="rect">
            <a:avLst/>
          </a:prstGeom>
        </p:spPr>
      </p:pic>
      <p:grpSp>
        <p:nvGrpSpPr>
          <p:cNvPr id="12" name="Group 8">
            <a:extLst>
              <a:ext uri="{FF2B5EF4-FFF2-40B4-BE49-F238E27FC236}">
                <a16:creationId xmlns:a16="http://schemas.microsoft.com/office/drawing/2014/main" id="{65B3A756-C2D3-0BC8-D4A0-DF3486106419}"/>
              </a:ext>
            </a:extLst>
          </p:cNvPr>
          <p:cNvGrpSpPr/>
          <p:nvPr/>
        </p:nvGrpSpPr>
        <p:grpSpPr>
          <a:xfrm>
            <a:off x="159943" y="194362"/>
            <a:ext cx="2650370" cy="481698"/>
            <a:chOff x="0" y="0"/>
            <a:chExt cx="3533827" cy="642264"/>
          </a:xfrm>
        </p:grpSpPr>
        <p:sp>
          <p:nvSpPr>
            <p:cNvPr id="13" name="TextBox 9">
              <a:extLst>
                <a:ext uri="{FF2B5EF4-FFF2-40B4-BE49-F238E27FC236}">
                  <a16:creationId xmlns:a16="http://schemas.microsoft.com/office/drawing/2014/main" id="{1AE335FB-DF49-98AB-397D-9B4472C3BB63}"/>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4" name="Picture 10">
              <a:extLst>
                <a:ext uri="{FF2B5EF4-FFF2-40B4-BE49-F238E27FC236}">
                  <a16:creationId xmlns:a16="http://schemas.microsoft.com/office/drawing/2014/main" id="{2198FF29-D0BF-22D0-52B5-A898C52D18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613363" cy="642264"/>
            </a:xfrm>
            <a:prstGeom prst="rect">
              <a:avLst/>
            </a:prstGeom>
          </p:spPr>
        </p:pic>
        <p:pic>
          <p:nvPicPr>
            <p:cNvPr id="15" name="Picture 11">
              <a:extLst>
                <a:ext uri="{FF2B5EF4-FFF2-40B4-BE49-F238E27FC236}">
                  <a16:creationId xmlns:a16="http://schemas.microsoft.com/office/drawing/2014/main" id="{F3260F95-05A5-7FF6-2204-82F7D547AF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844" y="203723"/>
              <a:ext cx="321445" cy="218984"/>
            </a:xfrm>
            <a:prstGeom prst="rect">
              <a:avLst/>
            </a:prstGeom>
          </p:spPr>
        </p:pic>
      </p:grpSp>
      <p:pic>
        <p:nvPicPr>
          <p:cNvPr id="6" name="图片 5">
            <a:extLst>
              <a:ext uri="{FF2B5EF4-FFF2-40B4-BE49-F238E27FC236}">
                <a16:creationId xmlns:a16="http://schemas.microsoft.com/office/drawing/2014/main" id="{585FD31A-B7E6-8FFC-6588-B3A9A7EAA0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1445" y="3314700"/>
            <a:ext cx="8561664" cy="2422832"/>
          </a:xfrm>
          <a:prstGeom prst="rect">
            <a:avLst/>
          </a:prstGeom>
        </p:spPr>
      </p:pic>
      <p:pic>
        <p:nvPicPr>
          <p:cNvPr id="5" name="图片 4">
            <a:extLst>
              <a:ext uri="{FF2B5EF4-FFF2-40B4-BE49-F238E27FC236}">
                <a16:creationId xmlns:a16="http://schemas.microsoft.com/office/drawing/2014/main" id="{2E015A8F-3380-4085-F929-A832B2CF7B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00400" y="-3177194"/>
            <a:ext cx="3840557" cy="140255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943" b="943"/>
          <a:stretch>
            <a:fillRect/>
          </a:stretch>
        </p:blipFill>
        <p:spPr>
          <a:xfrm>
            <a:off x="8330412" y="179561"/>
            <a:ext cx="8580400" cy="9661370"/>
          </a:xfrm>
          <a:prstGeom prst="rect">
            <a:avLst/>
          </a:prstGeom>
        </p:spPr>
      </p:pic>
      <p:pic>
        <p:nvPicPr>
          <p:cNvPr id="10" name="Picture 10"/>
          <p:cNvPicPr>
            <a:picLocks noChangeAspect="1"/>
          </p:cNvPicPr>
          <p:nvPr/>
        </p:nvPicPr>
        <p:blipFill>
          <a:blip r:embed="rId4"/>
          <a:srcRect/>
          <a:stretch>
            <a:fillRect/>
          </a:stretch>
        </p:blipFill>
        <p:spPr>
          <a:xfrm>
            <a:off x="17373536" y="8909348"/>
            <a:ext cx="1105576" cy="1377652"/>
          </a:xfrm>
          <a:prstGeom prst="rect">
            <a:avLst/>
          </a:prstGeom>
        </p:spPr>
      </p:pic>
      <p:grpSp>
        <p:nvGrpSpPr>
          <p:cNvPr id="11" name="Group 11"/>
          <p:cNvGrpSpPr/>
          <p:nvPr/>
        </p:nvGrpSpPr>
        <p:grpSpPr>
          <a:xfrm>
            <a:off x="672501" y="4126051"/>
            <a:ext cx="6355315" cy="4020812"/>
            <a:chOff x="0" y="0"/>
            <a:chExt cx="1673828" cy="1058979"/>
          </a:xfrm>
        </p:grpSpPr>
        <p:sp>
          <p:nvSpPr>
            <p:cNvPr id="12" name="Freeform 12"/>
            <p:cNvSpPr/>
            <p:nvPr/>
          </p:nvSpPr>
          <p:spPr>
            <a:xfrm>
              <a:off x="0" y="0"/>
              <a:ext cx="1673828" cy="1058979"/>
            </a:xfrm>
            <a:custGeom>
              <a:avLst/>
              <a:gdLst/>
              <a:ahLst/>
              <a:cxnLst/>
              <a:rect l="l" t="t" r="r" b="b"/>
              <a:pathLst>
                <a:path w="1673828" h="1058979">
                  <a:moveTo>
                    <a:pt x="62127" y="0"/>
                  </a:moveTo>
                  <a:lnTo>
                    <a:pt x="1611700" y="0"/>
                  </a:lnTo>
                  <a:cubicBezTo>
                    <a:pt x="1646012" y="0"/>
                    <a:pt x="1673828" y="27815"/>
                    <a:pt x="1673828" y="62127"/>
                  </a:cubicBezTo>
                  <a:lnTo>
                    <a:pt x="1673828" y="996852"/>
                  </a:lnTo>
                  <a:cubicBezTo>
                    <a:pt x="1673828" y="1031164"/>
                    <a:pt x="1646012" y="1058979"/>
                    <a:pt x="1611700" y="1058979"/>
                  </a:cubicBezTo>
                  <a:lnTo>
                    <a:pt x="62127" y="1058979"/>
                  </a:lnTo>
                  <a:cubicBezTo>
                    <a:pt x="27815" y="1058979"/>
                    <a:pt x="0" y="1031164"/>
                    <a:pt x="0" y="996852"/>
                  </a:cubicBezTo>
                  <a:lnTo>
                    <a:pt x="0" y="62127"/>
                  </a:lnTo>
                  <a:cubicBezTo>
                    <a:pt x="0" y="27815"/>
                    <a:pt x="27815" y="0"/>
                    <a:pt x="62127" y="0"/>
                  </a:cubicBezTo>
                  <a:close/>
                </a:path>
              </a:pathLst>
            </a:custGeom>
            <a:solidFill>
              <a:srgbClr val="5186CD"/>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360"/>
                </a:lnSpc>
              </a:pPr>
              <a:r>
                <a:rPr lang="en-US" sz="2400" spc="143">
                  <a:solidFill>
                    <a:srgbClr val="FFFFFF"/>
                  </a:solidFill>
                  <a:latin typeface="字由点字山水行楷" panose="00020600040101010101" charset="-122"/>
                </a:rPr>
                <a:t> </a:t>
              </a:r>
            </a:p>
          </p:txBody>
        </p:sp>
      </p:grpSp>
      <p:sp>
        <p:nvSpPr>
          <p:cNvPr id="14" name="TextBox 14"/>
          <p:cNvSpPr txBox="1"/>
          <p:nvPr/>
        </p:nvSpPr>
        <p:spPr>
          <a:xfrm>
            <a:off x="879323" y="4325721"/>
            <a:ext cx="5941671" cy="3573846"/>
          </a:xfrm>
          <a:prstGeom prst="rect">
            <a:avLst/>
          </a:prstGeom>
        </p:spPr>
        <p:txBody>
          <a:bodyPr lIns="0" tIns="0" rIns="0" bIns="0" rtlCol="0" anchor="t">
            <a:spAutoFit/>
          </a:bodyPr>
          <a:lstStyle/>
          <a:p>
            <a:pPr>
              <a:lnSpc>
                <a:spcPts val="4060"/>
              </a:lnSpc>
            </a:pPr>
            <a:r>
              <a:rPr lang="en-US" sz="2900" dirty="0" err="1">
                <a:solidFill>
                  <a:srgbClr val="FFFFFF"/>
                </a:solidFill>
                <a:ea typeface="字由点字典楷" panose="00020600040101010101" charset="-122"/>
              </a:rPr>
              <a:t>本系统采用</a:t>
            </a:r>
            <a:r>
              <a:rPr lang="en-US" sz="2900" dirty="0">
                <a:solidFill>
                  <a:srgbClr val="FFFFFF"/>
                </a:solidFill>
                <a:ea typeface="字由点字典楷" panose="00020600040101010101" charset="-122"/>
              </a:rPr>
              <a:t>：</a:t>
            </a:r>
          </a:p>
          <a:p>
            <a:pPr marL="626110" lvl="1" indent="-313055">
              <a:lnSpc>
                <a:spcPts val="4060"/>
              </a:lnSpc>
              <a:buFont typeface="Arial" panose="020B0604020202020204"/>
              <a:buChar char="•"/>
            </a:pPr>
            <a:r>
              <a:rPr lang="en-US" sz="2900" dirty="0">
                <a:solidFill>
                  <a:srgbClr val="FFFFFF"/>
                </a:solidFill>
                <a:ea typeface="字由点字典楷" panose="00020600040101010101" charset="-122"/>
              </a:rPr>
              <a:t>算法：yolov5,OpenPose,电子围栏</a:t>
            </a:r>
          </a:p>
          <a:p>
            <a:pPr marL="626110" lvl="1" indent="-313055">
              <a:lnSpc>
                <a:spcPts val="4060"/>
              </a:lnSpc>
              <a:buFont typeface="Arial" panose="020B0604020202020204"/>
              <a:buChar char="•"/>
            </a:pPr>
            <a:r>
              <a:rPr lang="en-US" sz="2900" dirty="0">
                <a:solidFill>
                  <a:srgbClr val="FFFFFF"/>
                </a:solidFill>
                <a:ea typeface="字由点字典楷" panose="00020600040101010101" charset="-122"/>
              </a:rPr>
              <a:t>前端：vue2，Three.js，微信小程序原生开发</a:t>
            </a:r>
          </a:p>
          <a:p>
            <a:pPr marL="626110" lvl="1" indent="-313055">
              <a:lnSpc>
                <a:spcPts val="4060"/>
              </a:lnSpc>
              <a:buFont typeface="Arial" panose="020B0604020202020204"/>
              <a:buChar char="•"/>
            </a:pPr>
            <a:r>
              <a:rPr lang="en-US" sz="2900" dirty="0" err="1">
                <a:solidFill>
                  <a:srgbClr val="FFFFFF"/>
                </a:solidFill>
                <a:ea typeface="字由点字典楷" panose="00020600040101010101" charset="-122"/>
              </a:rPr>
              <a:t>后端：Springboot，flask框架</a:t>
            </a:r>
            <a:endParaRPr lang="en-US" sz="2900" dirty="0">
              <a:solidFill>
                <a:srgbClr val="FFFFFF"/>
              </a:solidFill>
              <a:ea typeface="字由点字典楷" panose="00020600040101010101" charset="-122"/>
            </a:endParaRPr>
          </a:p>
          <a:p>
            <a:pPr marL="626110" lvl="1" indent="-313055">
              <a:lnSpc>
                <a:spcPts val="4060"/>
              </a:lnSpc>
              <a:buFont typeface="Arial" panose="020B0604020202020204"/>
              <a:buChar char="•"/>
            </a:pPr>
            <a:r>
              <a:rPr lang="en-US" sz="2900" dirty="0" err="1">
                <a:solidFill>
                  <a:srgbClr val="FFFFFF"/>
                </a:solidFill>
                <a:ea typeface="字由点字典楷" panose="00020600040101010101" charset="-122"/>
              </a:rPr>
              <a:t>采用Docker镜像部署</a:t>
            </a:r>
            <a:endParaRPr lang="en-US" sz="2900" dirty="0">
              <a:solidFill>
                <a:srgbClr val="FFFFFF"/>
              </a:solidFill>
              <a:ea typeface="字由点字典楷" panose="00020600040101010101" charset="-122"/>
            </a:endParaRPr>
          </a:p>
        </p:txBody>
      </p:sp>
      <p:pic>
        <p:nvPicPr>
          <p:cNvPr id="19" name="Picture 2"/>
          <p:cNvPicPr>
            <a:picLocks noChangeAspect="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a:xfrm>
            <a:off x="-11049164" y="3162361"/>
            <a:ext cx="6157836" cy="5464606"/>
          </a:xfrm>
          <a:prstGeom prst="rect">
            <a:avLst/>
          </a:prstGeom>
        </p:spPr>
      </p:pic>
      <p:grpSp>
        <p:nvGrpSpPr>
          <p:cNvPr id="23" name="Group 8">
            <a:extLst>
              <a:ext uri="{FF2B5EF4-FFF2-40B4-BE49-F238E27FC236}">
                <a16:creationId xmlns:a16="http://schemas.microsoft.com/office/drawing/2014/main" id="{A03B0F9C-D2F5-E444-1AC0-353BB6105DFC}"/>
              </a:ext>
            </a:extLst>
          </p:cNvPr>
          <p:cNvGrpSpPr/>
          <p:nvPr/>
        </p:nvGrpSpPr>
        <p:grpSpPr>
          <a:xfrm>
            <a:off x="159943" y="194362"/>
            <a:ext cx="2650370" cy="481698"/>
            <a:chOff x="0" y="0"/>
            <a:chExt cx="3533827" cy="642264"/>
          </a:xfrm>
        </p:grpSpPr>
        <p:sp>
          <p:nvSpPr>
            <p:cNvPr id="24" name="TextBox 9">
              <a:extLst>
                <a:ext uri="{FF2B5EF4-FFF2-40B4-BE49-F238E27FC236}">
                  <a16:creationId xmlns:a16="http://schemas.microsoft.com/office/drawing/2014/main" id="{67D45027-198C-C840-A867-96F76BCE1738}"/>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25" name="Picture 10">
              <a:extLst>
                <a:ext uri="{FF2B5EF4-FFF2-40B4-BE49-F238E27FC236}">
                  <a16:creationId xmlns:a16="http://schemas.microsoft.com/office/drawing/2014/main" id="{4FC1FE84-9BC7-AEC9-B6EF-0CAE1CE363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613363" cy="642264"/>
            </a:xfrm>
            <a:prstGeom prst="rect">
              <a:avLst/>
            </a:prstGeom>
          </p:spPr>
        </p:pic>
        <p:pic>
          <p:nvPicPr>
            <p:cNvPr id="26" name="Picture 11">
              <a:extLst>
                <a:ext uri="{FF2B5EF4-FFF2-40B4-BE49-F238E27FC236}">
                  <a16:creationId xmlns:a16="http://schemas.microsoft.com/office/drawing/2014/main" id="{15363747-C121-5B40-755E-FA77CEA987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844" y="203723"/>
              <a:ext cx="321445" cy="218984"/>
            </a:xfrm>
            <a:prstGeom prst="rect">
              <a:avLst/>
            </a:prstGeom>
          </p:spPr>
        </p:pic>
      </p:grpSp>
      <p:pic>
        <p:nvPicPr>
          <p:cNvPr id="16" name="图片 15">
            <a:extLst>
              <a:ext uri="{FF2B5EF4-FFF2-40B4-BE49-F238E27FC236}">
                <a16:creationId xmlns:a16="http://schemas.microsoft.com/office/drawing/2014/main" id="{D801DEE9-0113-E4C0-B028-7AE22C088E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9979" y="1654831"/>
            <a:ext cx="5260358" cy="1921062"/>
          </a:xfrm>
          <a:prstGeom prst="rect">
            <a:avLst/>
          </a:prstGeom>
        </p:spPr>
      </p:pic>
      <p:pic>
        <p:nvPicPr>
          <p:cNvPr id="3" name="图片 2">
            <a:extLst>
              <a:ext uri="{FF2B5EF4-FFF2-40B4-BE49-F238E27FC236}">
                <a16:creationId xmlns:a16="http://schemas.microsoft.com/office/drawing/2014/main" id="{D6F2F9C5-1E3D-6AF6-F56E-AFDD23BF94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31201" y="2140469"/>
            <a:ext cx="5791200" cy="19162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83121" y="2174936"/>
            <a:ext cx="6157836" cy="546460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Lst>
          </a:blip>
          <a:srcRect l="47424" b="52651"/>
          <a:stretch>
            <a:fillRect/>
          </a:stretch>
        </p:blipFill>
        <p:spPr>
          <a:xfrm rot="5474077">
            <a:off x="6958312" y="5353486"/>
            <a:ext cx="3846007" cy="4762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96602" y="3742619"/>
            <a:ext cx="2668679" cy="2801763"/>
          </a:xfrm>
          <a:prstGeom prst="rect">
            <a:avLst/>
          </a:prstGeom>
        </p:spPr>
      </p:pic>
      <p:grpSp>
        <p:nvGrpSpPr>
          <p:cNvPr id="16" name="Group 8">
            <a:extLst>
              <a:ext uri="{FF2B5EF4-FFF2-40B4-BE49-F238E27FC236}">
                <a16:creationId xmlns:a16="http://schemas.microsoft.com/office/drawing/2014/main" id="{F69F3C4A-B0BB-D64D-3103-F0DF7F179AC5}"/>
              </a:ext>
            </a:extLst>
          </p:cNvPr>
          <p:cNvGrpSpPr/>
          <p:nvPr/>
        </p:nvGrpSpPr>
        <p:grpSpPr>
          <a:xfrm>
            <a:off x="159943" y="194362"/>
            <a:ext cx="2650370" cy="481698"/>
            <a:chOff x="0" y="0"/>
            <a:chExt cx="3533827" cy="642264"/>
          </a:xfrm>
        </p:grpSpPr>
        <p:sp>
          <p:nvSpPr>
            <p:cNvPr id="17" name="TextBox 9">
              <a:extLst>
                <a:ext uri="{FF2B5EF4-FFF2-40B4-BE49-F238E27FC236}">
                  <a16:creationId xmlns:a16="http://schemas.microsoft.com/office/drawing/2014/main" id="{E79D9590-195A-4A1C-473C-1D8619E9860D}"/>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8" name="Picture 10">
              <a:extLst>
                <a:ext uri="{FF2B5EF4-FFF2-40B4-BE49-F238E27FC236}">
                  <a16:creationId xmlns:a16="http://schemas.microsoft.com/office/drawing/2014/main" id="{607F4EDA-5788-4802-4DBE-1F9CA02FE6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613363" cy="642264"/>
            </a:xfrm>
            <a:prstGeom prst="rect">
              <a:avLst/>
            </a:prstGeom>
          </p:spPr>
        </p:pic>
        <p:pic>
          <p:nvPicPr>
            <p:cNvPr id="19" name="Picture 11">
              <a:extLst>
                <a:ext uri="{FF2B5EF4-FFF2-40B4-BE49-F238E27FC236}">
                  <a16:creationId xmlns:a16="http://schemas.microsoft.com/office/drawing/2014/main" id="{5A050854-FDE3-F0B3-20E3-B083D52F71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844" y="203723"/>
              <a:ext cx="321445" cy="218984"/>
            </a:xfrm>
            <a:prstGeom prst="rect">
              <a:avLst/>
            </a:prstGeom>
          </p:spPr>
        </p:pic>
      </p:grpSp>
      <p:pic>
        <p:nvPicPr>
          <p:cNvPr id="20" name="Picture 2">
            <a:extLst>
              <a:ext uri="{FF2B5EF4-FFF2-40B4-BE49-F238E27FC236}">
                <a16:creationId xmlns:a16="http://schemas.microsoft.com/office/drawing/2014/main" id="{69A98938-6C19-DCC0-71B1-3407E8F663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50263"/>
          <a:stretch>
            <a:fillRect/>
          </a:stretch>
        </p:blipFill>
        <p:spPr>
          <a:xfrm>
            <a:off x="-12354216" y="3549489"/>
            <a:ext cx="1125633" cy="2263206"/>
          </a:xfrm>
          <a:prstGeom prst="rect">
            <a:avLst/>
          </a:prstGeom>
        </p:spPr>
      </p:pic>
      <p:pic>
        <p:nvPicPr>
          <p:cNvPr id="21" name="Picture 3">
            <a:extLst>
              <a:ext uri="{FF2B5EF4-FFF2-40B4-BE49-F238E27FC236}">
                <a16:creationId xmlns:a16="http://schemas.microsoft.com/office/drawing/2014/main" id="{D58AAB18-834D-49AD-A3DC-817790E2E4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142046" y="3793450"/>
            <a:ext cx="1859821" cy="1775284"/>
          </a:xfrm>
          <a:prstGeom prst="rect">
            <a:avLst/>
          </a:prstGeom>
        </p:spPr>
      </p:pic>
      <p:sp>
        <p:nvSpPr>
          <p:cNvPr id="22" name="AutoShape 4">
            <a:extLst>
              <a:ext uri="{FF2B5EF4-FFF2-40B4-BE49-F238E27FC236}">
                <a16:creationId xmlns:a16="http://schemas.microsoft.com/office/drawing/2014/main" id="{76A9E6C2-2D32-750C-BF0F-AA10DA7C8A16}"/>
              </a:ext>
            </a:extLst>
          </p:cNvPr>
          <p:cNvSpPr/>
          <p:nvPr/>
        </p:nvSpPr>
        <p:spPr>
          <a:xfrm>
            <a:off x="-11221049" y="1863762"/>
            <a:ext cx="0" cy="1703808"/>
          </a:xfrm>
          <a:prstGeom prst="line">
            <a:avLst/>
          </a:prstGeom>
          <a:ln w="28575" cap="flat">
            <a:solidFill>
              <a:srgbClr val="FF6B6C"/>
            </a:solidFill>
            <a:prstDash val="solid"/>
            <a:headEnd type="none" w="sm" len="sm"/>
            <a:tailEnd type="none" w="sm" len="sm"/>
          </a:ln>
        </p:spPr>
      </p:sp>
      <p:pic>
        <p:nvPicPr>
          <p:cNvPr id="23" name="Picture 5">
            <a:extLst>
              <a:ext uri="{FF2B5EF4-FFF2-40B4-BE49-F238E27FC236}">
                <a16:creationId xmlns:a16="http://schemas.microsoft.com/office/drawing/2014/main" id="{065F278C-7EDA-2267-143F-F05208DD8C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r="50263"/>
          <a:stretch>
            <a:fillRect/>
          </a:stretch>
        </p:blipFill>
        <p:spPr>
          <a:xfrm>
            <a:off x="19473190" y="3176710"/>
            <a:ext cx="1125633" cy="2263206"/>
          </a:xfrm>
          <a:prstGeom prst="rect">
            <a:avLst/>
          </a:prstGeom>
        </p:spPr>
      </p:pic>
      <p:pic>
        <p:nvPicPr>
          <p:cNvPr id="24" name="Picture 6">
            <a:extLst>
              <a:ext uri="{FF2B5EF4-FFF2-40B4-BE49-F238E27FC236}">
                <a16:creationId xmlns:a16="http://schemas.microsoft.com/office/drawing/2014/main" id="{FC97DAD0-3769-A5AC-CB84-2C957AE582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9685361" y="3443271"/>
            <a:ext cx="1859821" cy="1775284"/>
          </a:xfrm>
          <a:prstGeom prst="rect">
            <a:avLst/>
          </a:prstGeom>
        </p:spPr>
      </p:pic>
      <p:sp>
        <p:nvSpPr>
          <p:cNvPr id="25" name="AutoShape 7">
            <a:extLst>
              <a:ext uri="{FF2B5EF4-FFF2-40B4-BE49-F238E27FC236}">
                <a16:creationId xmlns:a16="http://schemas.microsoft.com/office/drawing/2014/main" id="{E4782AEA-FD11-8F49-70A8-05F5E9453860}"/>
              </a:ext>
            </a:extLst>
          </p:cNvPr>
          <p:cNvSpPr/>
          <p:nvPr/>
        </p:nvSpPr>
        <p:spPr>
          <a:xfrm>
            <a:off x="20606357" y="1513583"/>
            <a:ext cx="0" cy="1703808"/>
          </a:xfrm>
          <a:prstGeom prst="line">
            <a:avLst/>
          </a:prstGeom>
          <a:ln w="28575" cap="flat">
            <a:solidFill>
              <a:srgbClr val="36BAF1"/>
            </a:solidFill>
            <a:prstDash val="solid"/>
            <a:headEnd type="none" w="sm" len="sm"/>
            <a:tailEnd type="none" w="sm" len="sm"/>
          </a:ln>
        </p:spPr>
      </p:sp>
      <p:pic>
        <p:nvPicPr>
          <p:cNvPr id="26" name="Picture 8">
            <a:extLst>
              <a:ext uri="{FF2B5EF4-FFF2-40B4-BE49-F238E27FC236}">
                <a16:creationId xmlns:a16="http://schemas.microsoft.com/office/drawing/2014/main" id="{C3E7DFAA-3ECD-A7DB-C74B-536E3CF814B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r="50263"/>
          <a:stretch>
            <a:fillRect/>
          </a:stretch>
        </p:blipFill>
        <p:spPr>
          <a:xfrm>
            <a:off x="6705600" y="10858500"/>
            <a:ext cx="1125633" cy="2263206"/>
          </a:xfrm>
          <a:prstGeom prst="rect">
            <a:avLst/>
          </a:prstGeom>
        </p:spPr>
      </p:pic>
      <p:pic>
        <p:nvPicPr>
          <p:cNvPr id="27" name="Picture 9">
            <a:extLst>
              <a:ext uri="{FF2B5EF4-FFF2-40B4-BE49-F238E27FC236}">
                <a16:creationId xmlns:a16="http://schemas.microsoft.com/office/drawing/2014/main" id="{3D56CAA5-ECF5-1B58-C801-01E09C86497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6917770" y="11102461"/>
            <a:ext cx="1859821" cy="1775284"/>
          </a:xfrm>
          <a:prstGeom prst="rect">
            <a:avLst/>
          </a:prstGeom>
        </p:spPr>
      </p:pic>
      <p:sp>
        <p:nvSpPr>
          <p:cNvPr id="28" name="AutoShape 10">
            <a:extLst>
              <a:ext uri="{FF2B5EF4-FFF2-40B4-BE49-F238E27FC236}">
                <a16:creationId xmlns:a16="http://schemas.microsoft.com/office/drawing/2014/main" id="{60F4657D-F94F-C3D6-D120-F89FF4ABB056}"/>
              </a:ext>
            </a:extLst>
          </p:cNvPr>
          <p:cNvSpPr/>
          <p:nvPr/>
        </p:nvSpPr>
        <p:spPr>
          <a:xfrm>
            <a:off x="7838766" y="13099106"/>
            <a:ext cx="0" cy="1703808"/>
          </a:xfrm>
          <a:prstGeom prst="line">
            <a:avLst/>
          </a:prstGeom>
          <a:ln w="28575" cap="flat">
            <a:solidFill>
              <a:srgbClr val="00C2CB"/>
            </a:solidFill>
            <a:prstDash val="solid"/>
            <a:headEnd type="none" w="sm" len="sm"/>
            <a:tailEnd type="none" w="sm" len="sm"/>
          </a:ln>
        </p:spPr>
      </p:sp>
      <p:pic>
        <p:nvPicPr>
          <p:cNvPr id="29" name="Picture 11">
            <a:extLst>
              <a:ext uri="{FF2B5EF4-FFF2-40B4-BE49-F238E27FC236}">
                <a16:creationId xmlns:a16="http://schemas.microsoft.com/office/drawing/2014/main" id="{061D0E74-7327-1915-0D44-F128F3FF917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r="50263"/>
          <a:stretch>
            <a:fillRect/>
          </a:stretch>
        </p:blipFill>
        <p:spPr>
          <a:xfrm>
            <a:off x="6078628" y="-5854352"/>
            <a:ext cx="1125633" cy="2263206"/>
          </a:xfrm>
          <a:prstGeom prst="rect">
            <a:avLst/>
          </a:prstGeom>
        </p:spPr>
      </p:pic>
      <p:pic>
        <p:nvPicPr>
          <p:cNvPr id="30" name="Picture 12">
            <a:extLst>
              <a:ext uri="{FF2B5EF4-FFF2-40B4-BE49-F238E27FC236}">
                <a16:creationId xmlns:a16="http://schemas.microsoft.com/office/drawing/2014/main" id="{10FF16D3-14D4-5FA6-F7C5-8B6865519D5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6290799" y="-5610391"/>
            <a:ext cx="1859821" cy="1775284"/>
          </a:xfrm>
          <a:prstGeom prst="rect">
            <a:avLst/>
          </a:prstGeom>
        </p:spPr>
      </p:pic>
      <p:sp>
        <p:nvSpPr>
          <p:cNvPr id="31" name="AutoShape 13">
            <a:extLst>
              <a:ext uri="{FF2B5EF4-FFF2-40B4-BE49-F238E27FC236}">
                <a16:creationId xmlns:a16="http://schemas.microsoft.com/office/drawing/2014/main" id="{D1F92101-D1E4-8743-4B8B-DB10C87A5090}"/>
              </a:ext>
            </a:extLst>
          </p:cNvPr>
          <p:cNvSpPr/>
          <p:nvPr/>
        </p:nvSpPr>
        <p:spPr>
          <a:xfrm>
            <a:off x="7211795" y="-3613746"/>
            <a:ext cx="0" cy="1703808"/>
          </a:xfrm>
          <a:prstGeom prst="line">
            <a:avLst/>
          </a:prstGeom>
          <a:ln w="28575" cap="flat">
            <a:solidFill>
              <a:srgbClr val="957CDC"/>
            </a:solidFill>
            <a:prstDash val="solid"/>
            <a:headEnd type="none" w="sm" len="sm"/>
            <a:tailEnd type="none" w="sm" len="sm"/>
          </a:ln>
        </p:spPr>
      </p:sp>
      <p:sp>
        <p:nvSpPr>
          <p:cNvPr id="32" name="AutoShape 14">
            <a:extLst>
              <a:ext uri="{FF2B5EF4-FFF2-40B4-BE49-F238E27FC236}">
                <a16:creationId xmlns:a16="http://schemas.microsoft.com/office/drawing/2014/main" id="{ECB02962-C2ED-1CEC-94BD-F45ED0B129A2}"/>
              </a:ext>
            </a:extLst>
          </p:cNvPr>
          <p:cNvSpPr/>
          <p:nvPr/>
        </p:nvSpPr>
        <p:spPr>
          <a:xfrm>
            <a:off x="-10085928" y="4698324"/>
            <a:ext cx="1204718" cy="0"/>
          </a:xfrm>
          <a:prstGeom prst="line">
            <a:avLst/>
          </a:prstGeom>
          <a:ln w="19050" cap="flat">
            <a:solidFill>
              <a:srgbClr val="FF6B6C"/>
            </a:solidFill>
            <a:prstDash val="solid"/>
            <a:headEnd type="none" w="sm" len="sm"/>
            <a:tailEnd type="none" w="sm" len="sm"/>
          </a:ln>
        </p:spPr>
      </p:sp>
      <p:sp>
        <p:nvSpPr>
          <p:cNvPr id="33" name="AutoShape 15">
            <a:extLst>
              <a:ext uri="{FF2B5EF4-FFF2-40B4-BE49-F238E27FC236}">
                <a16:creationId xmlns:a16="http://schemas.microsoft.com/office/drawing/2014/main" id="{A9C3D426-9574-CB0D-65A8-0E8F0506B2E5}"/>
              </a:ext>
            </a:extLst>
          </p:cNvPr>
          <p:cNvSpPr/>
          <p:nvPr/>
        </p:nvSpPr>
        <p:spPr>
          <a:xfrm>
            <a:off x="9007870" y="12007335"/>
            <a:ext cx="1204718" cy="0"/>
          </a:xfrm>
          <a:prstGeom prst="line">
            <a:avLst/>
          </a:prstGeom>
          <a:ln w="19050" cap="flat">
            <a:solidFill>
              <a:srgbClr val="00C2CB"/>
            </a:solidFill>
            <a:prstDash val="solid"/>
            <a:headEnd type="none" w="sm" len="sm"/>
            <a:tailEnd type="none" w="sm" len="sm"/>
          </a:ln>
        </p:spPr>
      </p:sp>
      <p:sp>
        <p:nvSpPr>
          <p:cNvPr id="34" name="AutoShape 16">
            <a:extLst>
              <a:ext uri="{FF2B5EF4-FFF2-40B4-BE49-F238E27FC236}">
                <a16:creationId xmlns:a16="http://schemas.microsoft.com/office/drawing/2014/main" id="{B4BB8EEF-E4CC-0047-CCFA-3BB7B653855A}"/>
              </a:ext>
            </a:extLst>
          </p:cNvPr>
          <p:cNvSpPr/>
          <p:nvPr/>
        </p:nvSpPr>
        <p:spPr>
          <a:xfrm>
            <a:off x="21809444" y="4348145"/>
            <a:ext cx="1204718" cy="0"/>
          </a:xfrm>
          <a:prstGeom prst="line">
            <a:avLst/>
          </a:prstGeom>
          <a:ln w="19050" cap="flat">
            <a:solidFill>
              <a:srgbClr val="36BAF1"/>
            </a:solidFill>
            <a:prstDash val="solid"/>
            <a:headEnd type="none" w="sm" len="sm"/>
            <a:tailEnd type="none" w="sm" len="sm"/>
          </a:ln>
        </p:spPr>
      </p:sp>
      <p:pic>
        <p:nvPicPr>
          <p:cNvPr id="35" name="Picture 17">
            <a:extLst>
              <a:ext uri="{FF2B5EF4-FFF2-40B4-BE49-F238E27FC236}">
                <a16:creationId xmlns:a16="http://schemas.microsoft.com/office/drawing/2014/main" id="{C813D2F6-8977-39F9-C8C7-18DA7332A133}"/>
              </a:ext>
            </a:extLst>
          </p:cNvPr>
          <p:cNvPicPr>
            <a:picLocks noChangeAspect="1"/>
          </p:cNvPicPr>
          <p:nvPr/>
        </p:nvPicPr>
        <p:blipFill>
          <a:blip r:embed="rId26"/>
          <a:srcRect/>
          <a:stretch>
            <a:fillRect/>
          </a:stretch>
        </p:blipFill>
        <p:spPr>
          <a:xfrm>
            <a:off x="20168672" y="3965923"/>
            <a:ext cx="959394" cy="725460"/>
          </a:xfrm>
          <a:prstGeom prst="rect">
            <a:avLst/>
          </a:prstGeom>
        </p:spPr>
      </p:pic>
      <p:pic>
        <p:nvPicPr>
          <p:cNvPr id="36" name="Picture 18">
            <a:extLst>
              <a:ext uri="{FF2B5EF4-FFF2-40B4-BE49-F238E27FC236}">
                <a16:creationId xmlns:a16="http://schemas.microsoft.com/office/drawing/2014/main" id="{F1C7143E-F439-DF2D-E02D-C12549C7AAD0}"/>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a:fillRect/>
          </a:stretch>
        </p:blipFill>
        <p:spPr>
          <a:xfrm>
            <a:off x="7437402" y="11486221"/>
            <a:ext cx="659634" cy="1003245"/>
          </a:xfrm>
          <a:prstGeom prst="rect">
            <a:avLst/>
          </a:prstGeom>
        </p:spPr>
      </p:pic>
      <p:pic>
        <p:nvPicPr>
          <p:cNvPr id="37" name="Picture 19">
            <a:extLst>
              <a:ext uri="{FF2B5EF4-FFF2-40B4-BE49-F238E27FC236}">
                <a16:creationId xmlns:a16="http://schemas.microsoft.com/office/drawing/2014/main" id="{6DC21FFD-FD97-59FD-6DB7-FC783062642C}"/>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a:fillRect/>
          </a:stretch>
        </p:blipFill>
        <p:spPr>
          <a:xfrm>
            <a:off x="-11638186" y="4258023"/>
            <a:ext cx="841619" cy="841619"/>
          </a:xfrm>
          <a:prstGeom prst="rect">
            <a:avLst/>
          </a:prstGeom>
        </p:spPr>
      </p:pic>
      <p:pic>
        <p:nvPicPr>
          <p:cNvPr id="38" name="Picture 20">
            <a:extLst>
              <a:ext uri="{FF2B5EF4-FFF2-40B4-BE49-F238E27FC236}">
                <a16:creationId xmlns:a16="http://schemas.microsoft.com/office/drawing/2014/main" id="{44A1BB55-192A-060E-F761-46AF3348F5D2}"/>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6770697" y="-5226631"/>
            <a:ext cx="879947" cy="895459"/>
          </a:xfrm>
          <a:prstGeom prst="rect">
            <a:avLst/>
          </a:prstGeom>
        </p:spPr>
      </p:pic>
      <p:sp>
        <p:nvSpPr>
          <p:cNvPr id="39" name="TextBox 21">
            <a:extLst>
              <a:ext uri="{FF2B5EF4-FFF2-40B4-BE49-F238E27FC236}">
                <a16:creationId xmlns:a16="http://schemas.microsoft.com/office/drawing/2014/main" id="{49E3EBBF-34A1-0DBD-2C4E-8968A3A6C944}"/>
              </a:ext>
            </a:extLst>
          </p:cNvPr>
          <p:cNvSpPr txBox="1"/>
          <p:nvPr/>
        </p:nvSpPr>
        <p:spPr>
          <a:xfrm>
            <a:off x="-11145438" y="2244444"/>
            <a:ext cx="2900358" cy="1305045"/>
          </a:xfrm>
          <a:prstGeom prst="rect">
            <a:avLst/>
          </a:prstGeom>
        </p:spPr>
        <p:txBody>
          <a:bodyPr lIns="0" tIns="0" rIns="0" bIns="0" rtlCol="0" anchor="t">
            <a:spAutoFit/>
          </a:bodyPr>
          <a:lstStyle/>
          <a:p>
            <a:pPr>
              <a:lnSpc>
                <a:spcPts val="2600"/>
              </a:lnSpc>
            </a:pPr>
            <a:r>
              <a:rPr lang="en-US" sz="1855" spc="74">
                <a:solidFill>
                  <a:srgbClr val="000000"/>
                </a:solidFill>
                <a:ea typeface="字由点字青花楷" panose="00020600040101010101" charset="-122"/>
              </a:rPr>
              <a:t>校园安全保障设备制造商将自己研发的安防设备销售给学校，并提供相应的技术支持和维护服务。</a:t>
            </a:r>
          </a:p>
        </p:txBody>
      </p:sp>
      <p:sp>
        <p:nvSpPr>
          <p:cNvPr id="40" name="TextBox 25">
            <a:extLst>
              <a:ext uri="{FF2B5EF4-FFF2-40B4-BE49-F238E27FC236}">
                <a16:creationId xmlns:a16="http://schemas.microsoft.com/office/drawing/2014/main" id="{E7863F64-745F-2C59-1DA8-2E313205C50F}"/>
              </a:ext>
            </a:extLst>
          </p:cNvPr>
          <p:cNvSpPr txBox="1"/>
          <p:nvPr/>
        </p:nvSpPr>
        <p:spPr>
          <a:xfrm>
            <a:off x="-11081781" y="1772693"/>
            <a:ext cx="1714500" cy="445756"/>
          </a:xfrm>
          <a:prstGeom prst="rect">
            <a:avLst/>
          </a:prstGeom>
        </p:spPr>
        <p:txBody>
          <a:bodyPr lIns="0" tIns="0" rIns="0" bIns="0" rtlCol="0" anchor="t">
            <a:spAutoFit/>
          </a:bodyPr>
          <a:lstStyle/>
          <a:p>
            <a:pPr algn="ctr">
              <a:lnSpc>
                <a:spcPts val="3780"/>
              </a:lnSpc>
            </a:pPr>
            <a:r>
              <a:rPr lang="en-US" sz="2700">
                <a:solidFill>
                  <a:srgbClr val="000000"/>
                </a:solidFill>
                <a:ea typeface="黄煜臣江西拙楷体" panose="02010600040101010101" charset="-122"/>
              </a:rPr>
              <a:t>设备销售型</a:t>
            </a:r>
          </a:p>
        </p:txBody>
      </p:sp>
      <p:sp>
        <p:nvSpPr>
          <p:cNvPr id="41" name="TextBox 26">
            <a:extLst>
              <a:ext uri="{FF2B5EF4-FFF2-40B4-BE49-F238E27FC236}">
                <a16:creationId xmlns:a16="http://schemas.microsoft.com/office/drawing/2014/main" id="{365FF4C3-2DA0-E948-692D-E61B658835BA}"/>
              </a:ext>
            </a:extLst>
          </p:cNvPr>
          <p:cNvSpPr txBox="1"/>
          <p:nvPr/>
        </p:nvSpPr>
        <p:spPr>
          <a:xfrm>
            <a:off x="8150620" y="13124132"/>
            <a:ext cx="1714500" cy="445756"/>
          </a:xfrm>
          <a:prstGeom prst="rect">
            <a:avLst/>
          </a:prstGeom>
        </p:spPr>
        <p:txBody>
          <a:bodyPr lIns="0" tIns="0" rIns="0" bIns="0" rtlCol="0" anchor="t">
            <a:spAutoFit/>
          </a:bodyPr>
          <a:lstStyle/>
          <a:p>
            <a:pPr algn="ctr">
              <a:lnSpc>
                <a:spcPts val="3780"/>
              </a:lnSpc>
            </a:pPr>
            <a:r>
              <a:rPr lang="en-US" sz="2700">
                <a:solidFill>
                  <a:srgbClr val="000000"/>
                </a:solidFill>
                <a:ea typeface="黄煜臣江西拙楷体" panose="02010600040101010101" charset="-122"/>
              </a:rPr>
              <a:t>平台服务型</a:t>
            </a:r>
          </a:p>
        </p:txBody>
      </p:sp>
      <p:sp>
        <p:nvSpPr>
          <p:cNvPr id="42" name="TextBox 27">
            <a:extLst>
              <a:ext uri="{FF2B5EF4-FFF2-40B4-BE49-F238E27FC236}">
                <a16:creationId xmlns:a16="http://schemas.microsoft.com/office/drawing/2014/main" id="{9D0044A1-56F2-7E83-7540-F723B1F99FDD}"/>
              </a:ext>
            </a:extLst>
          </p:cNvPr>
          <p:cNvSpPr txBox="1"/>
          <p:nvPr/>
        </p:nvSpPr>
        <p:spPr>
          <a:xfrm>
            <a:off x="8128103" y="13643567"/>
            <a:ext cx="2900358" cy="1952583"/>
          </a:xfrm>
          <a:prstGeom prst="rect">
            <a:avLst/>
          </a:prstGeom>
        </p:spPr>
        <p:txBody>
          <a:bodyPr lIns="0" tIns="0" rIns="0" bIns="0" rtlCol="0" anchor="t">
            <a:spAutoFit/>
          </a:bodyPr>
          <a:lstStyle/>
          <a:p>
            <a:pPr>
              <a:lnSpc>
                <a:spcPts val="2600"/>
              </a:lnSpc>
            </a:pPr>
            <a:r>
              <a:rPr lang="en-US" sz="1855" spc="74">
                <a:solidFill>
                  <a:srgbClr val="000000"/>
                </a:solidFill>
                <a:ea typeface="字由点字青花楷" panose="00020600040101010101" charset="-122"/>
              </a:rPr>
              <a:t>将各种安防设备、信息系统等整合到一个平台上，为学校提供一站式解决方案。例如，学校可以通过该平台管理校园的视频监控、巡更等多项安全应用。</a:t>
            </a:r>
          </a:p>
        </p:txBody>
      </p:sp>
      <p:sp>
        <p:nvSpPr>
          <p:cNvPr id="43" name="TextBox 28">
            <a:extLst>
              <a:ext uri="{FF2B5EF4-FFF2-40B4-BE49-F238E27FC236}">
                <a16:creationId xmlns:a16="http://schemas.microsoft.com/office/drawing/2014/main" id="{DD45AE94-5B06-A4D4-8092-2355FEEB97AA}"/>
              </a:ext>
            </a:extLst>
          </p:cNvPr>
          <p:cNvSpPr txBox="1"/>
          <p:nvPr/>
        </p:nvSpPr>
        <p:spPr>
          <a:xfrm>
            <a:off x="20744470" y="1475483"/>
            <a:ext cx="1714500" cy="445756"/>
          </a:xfrm>
          <a:prstGeom prst="rect">
            <a:avLst/>
          </a:prstGeom>
        </p:spPr>
        <p:txBody>
          <a:bodyPr lIns="0" tIns="0" rIns="0" bIns="0" rtlCol="0" anchor="t">
            <a:spAutoFit/>
          </a:bodyPr>
          <a:lstStyle/>
          <a:p>
            <a:pPr algn="ctr">
              <a:lnSpc>
                <a:spcPts val="3780"/>
              </a:lnSpc>
            </a:pPr>
            <a:r>
              <a:rPr lang="en-US" sz="2700">
                <a:solidFill>
                  <a:srgbClr val="000000"/>
                </a:solidFill>
                <a:ea typeface="黄煜臣江西拙楷体" panose="02010600040101010101" charset="-122"/>
              </a:rPr>
              <a:t>运营服务型</a:t>
            </a:r>
          </a:p>
        </p:txBody>
      </p:sp>
      <p:sp>
        <p:nvSpPr>
          <p:cNvPr id="44" name="TextBox 29">
            <a:extLst>
              <a:ext uri="{FF2B5EF4-FFF2-40B4-BE49-F238E27FC236}">
                <a16:creationId xmlns:a16="http://schemas.microsoft.com/office/drawing/2014/main" id="{7378F038-B201-0577-AADE-EAFDF902A809}"/>
              </a:ext>
            </a:extLst>
          </p:cNvPr>
          <p:cNvSpPr txBox="1"/>
          <p:nvPr/>
        </p:nvSpPr>
        <p:spPr>
          <a:xfrm>
            <a:off x="20744470" y="1955261"/>
            <a:ext cx="3931495" cy="1305045"/>
          </a:xfrm>
          <a:prstGeom prst="rect">
            <a:avLst/>
          </a:prstGeom>
        </p:spPr>
        <p:txBody>
          <a:bodyPr lIns="0" tIns="0" rIns="0" bIns="0" rtlCol="0" anchor="t">
            <a:spAutoFit/>
          </a:bodyPr>
          <a:lstStyle/>
          <a:p>
            <a:pPr>
              <a:lnSpc>
                <a:spcPts val="2600"/>
              </a:lnSpc>
            </a:pPr>
            <a:r>
              <a:rPr lang="en-US" sz="1855" spc="74" dirty="0" err="1">
                <a:solidFill>
                  <a:srgbClr val="000000"/>
                </a:solidFill>
                <a:ea typeface="字由点字青花楷" panose="00020600040101010101" charset="-122"/>
              </a:rPr>
              <a:t>以服务费的形式向学校提供安防设备和技术支持，并负责设备的安装、调试、运行和日常维护，从而让学校专注于教育教学核心工作</a:t>
            </a:r>
            <a:r>
              <a:rPr lang="en-US" sz="1855" spc="74" dirty="0">
                <a:solidFill>
                  <a:srgbClr val="000000"/>
                </a:solidFill>
                <a:ea typeface="字由点字青花楷" panose="00020600040101010101" charset="-122"/>
              </a:rPr>
              <a:t>。</a:t>
            </a:r>
          </a:p>
        </p:txBody>
      </p:sp>
      <p:sp>
        <p:nvSpPr>
          <p:cNvPr id="45" name="TextBox 30">
            <a:extLst>
              <a:ext uri="{FF2B5EF4-FFF2-40B4-BE49-F238E27FC236}">
                <a16:creationId xmlns:a16="http://schemas.microsoft.com/office/drawing/2014/main" id="{282D6E04-11A3-0B49-6F5B-CADD92565AAB}"/>
              </a:ext>
            </a:extLst>
          </p:cNvPr>
          <p:cNvSpPr txBox="1"/>
          <p:nvPr/>
        </p:nvSpPr>
        <p:spPr>
          <a:xfrm>
            <a:off x="7381792" y="-3403942"/>
            <a:ext cx="2900358" cy="1952583"/>
          </a:xfrm>
          <a:prstGeom prst="rect">
            <a:avLst/>
          </a:prstGeom>
        </p:spPr>
        <p:txBody>
          <a:bodyPr lIns="0" tIns="0" rIns="0" bIns="0" rtlCol="0" anchor="t">
            <a:spAutoFit/>
          </a:bodyPr>
          <a:lstStyle/>
          <a:p>
            <a:pPr>
              <a:lnSpc>
                <a:spcPts val="2600"/>
              </a:lnSpc>
            </a:pPr>
            <a:r>
              <a:rPr lang="en-US" sz="1855" spc="74">
                <a:solidFill>
                  <a:srgbClr val="000000"/>
                </a:solidFill>
                <a:ea typeface="字由点字青花楷" panose="00020600040101010101" charset="-122"/>
              </a:rPr>
              <a:t>通过对校园内的各类数据进行采集、整理和分析，为学校提供风险预警、事件跟踪、报表统计等服务，帮助学校加强对校园安全问题的管理和防范。</a:t>
            </a:r>
          </a:p>
        </p:txBody>
      </p:sp>
      <p:sp>
        <p:nvSpPr>
          <p:cNvPr id="46" name="TextBox 31">
            <a:extLst>
              <a:ext uri="{FF2B5EF4-FFF2-40B4-BE49-F238E27FC236}">
                <a16:creationId xmlns:a16="http://schemas.microsoft.com/office/drawing/2014/main" id="{C63A4F44-2B0F-8C4D-3380-3D75A2665A02}"/>
              </a:ext>
            </a:extLst>
          </p:cNvPr>
          <p:cNvSpPr txBox="1"/>
          <p:nvPr/>
        </p:nvSpPr>
        <p:spPr>
          <a:xfrm>
            <a:off x="7381792" y="-3873207"/>
            <a:ext cx="1714500" cy="445756"/>
          </a:xfrm>
          <a:prstGeom prst="rect">
            <a:avLst/>
          </a:prstGeom>
        </p:spPr>
        <p:txBody>
          <a:bodyPr lIns="0" tIns="0" rIns="0" bIns="0" rtlCol="0" anchor="t">
            <a:spAutoFit/>
          </a:bodyPr>
          <a:lstStyle/>
          <a:p>
            <a:pPr algn="ctr">
              <a:lnSpc>
                <a:spcPts val="3780"/>
              </a:lnSpc>
            </a:pPr>
            <a:r>
              <a:rPr lang="en-US" sz="2700">
                <a:solidFill>
                  <a:srgbClr val="000000"/>
                </a:solidFill>
                <a:ea typeface="黄煜臣江西拙楷体" panose="02010600040101010101" charset="-122"/>
              </a:rPr>
              <a:t>数据分析型</a:t>
            </a:r>
          </a:p>
        </p:txBody>
      </p:sp>
      <p:pic>
        <p:nvPicPr>
          <p:cNvPr id="6" name="图片 5">
            <a:extLst>
              <a:ext uri="{FF2B5EF4-FFF2-40B4-BE49-F238E27FC236}">
                <a16:creationId xmlns:a16="http://schemas.microsoft.com/office/drawing/2014/main" id="{9A9F79D3-1CE1-009F-E40E-2D016E2AB24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158728" y="3281833"/>
            <a:ext cx="8037805" cy="26596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r="50263"/>
          <a:stretch>
            <a:fillRect/>
          </a:stretch>
        </p:blipFill>
        <p:spPr>
          <a:xfrm>
            <a:off x="1775642" y="4538904"/>
            <a:ext cx="1125633" cy="2263206"/>
          </a:xfrm>
          <a:prstGeom prst="rect">
            <a:avLst/>
          </a:prstGeom>
        </p:spPr>
      </p:pic>
      <p:pic>
        <p:nvPicPr>
          <p:cNvPr id="3" name="Picture 3"/>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987812" y="4782865"/>
            <a:ext cx="1859821" cy="1775284"/>
          </a:xfrm>
          <a:prstGeom prst="rect">
            <a:avLst/>
          </a:prstGeom>
        </p:spPr>
      </p:pic>
      <p:sp>
        <p:nvSpPr>
          <p:cNvPr id="4" name="AutoShape 4"/>
          <p:cNvSpPr/>
          <p:nvPr/>
        </p:nvSpPr>
        <p:spPr>
          <a:xfrm>
            <a:off x="2908809" y="2853177"/>
            <a:ext cx="0" cy="1703808"/>
          </a:xfrm>
          <a:prstGeom prst="line">
            <a:avLst/>
          </a:prstGeom>
          <a:ln w="28575" cap="flat">
            <a:solidFill>
              <a:srgbClr val="FF6B6C"/>
            </a:solidFill>
            <a:prstDash val="solid"/>
            <a:headEnd type="none" w="sm" len="sm"/>
            <a:tailEnd type="none" w="sm" len="sm"/>
          </a:ln>
        </p:spPr>
      </p:sp>
      <p:pic>
        <p:nvPicPr>
          <p:cNvPr id="5" name="Picture 5"/>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r="50263"/>
          <a:stretch>
            <a:fillRect/>
          </a:stretch>
        </p:blipFill>
        <p:spPr>
          <a:xfrm>
            <a:off x="9295733" y="4538904"/>
            <a:ext cx="1125633" cy="2263206"/>
          </a:xfrm>
          <a:prstGeom prst="rect">
            <a:avLst/>
          </a:prstGeom>
        </p:spPr>
      </p:pic>
      <p:pic>
        <p:nvPicPr>
          <p:cNvPr id="6" name="Picture 6"/>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9507903" y="4782865"/>
            <a:ext cx="1859821" cy="1775284"/>
          </a:xfrm>
          <a:prstGeom prst="rect">
            <a:avLst/>
          </a:prstGeom>
        </p:spPr>
      </p:pic>
      <p:sp>
        <p:nvSpPr>
          <p:cNvPr id="7" name="AutoShape 7"/>
          <p:cNvSpPr/>
          <p:nvPr/>
        </p:nvSpPr>
        <p:spPr>
          <a:xfrm>
            <a:off x="10428899" y="2853177"/>
            <a:ext cx="0" cy="1703808"/>
          </a:xfrm>
          <a:prstGeom prst="line">
            <a:avLst/>
          </a:prstGeom>
          <a:ln w="28575" cap="flat">
            <a:solidFill>
              <a:srgbClr val="36BAF1"/>
            </a:solidFill>
            <a:prstDash val="solid"/>
            <a:headEnd type="none" w="sm" len="sm"/>
            <a:tailEnd type="none" w="sm" len="sm"/>
          </a:ln>
        </p:spPr>
      </p:sp>
      <p:pic>
        <p:nvPicPr>
          <p:cNvPr id="8" name="Picture 8"/>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r="50263"/>
          <a:stretch>
            <a:fillRect/>
          </a:stretch>
        </p:blipFill>
        <p:spPr>
          <a:xfrm>
            <a:off x="5535688" y="4538904"/>
            <a:ext cx="1125633" cy="2263206"/>
          </a:xfrm>
          <a:prstGeom prst="rect">
            <a:avLst/>
          </a:prstGeom>
        </p:spPr>
      </p:pic>
      <p:pic>
        <p:nvPicPr>
          <p:cNvPr id="9" name="Picture 9"/>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5747858" y="4782865"/>
            <a:ext cx="1859821" cy="1775284"/>
          </a:xfrm>
          <a:prstGeom prst="rect">
            <a:avLst/>
          </a:prstGeom>
        </p:spPr>
      </p:pic>
      <p:sp>
        <p:nvSpPr>
          <p:cNvPr id="10" name="AutoShape 10"/>
          <p:cNvSpPr/>
          <p:nvPr/>
        </p:nvSpPr>
        <p:spPr>
          <a:xfrm>
            <a:off x="6668854" y="6779510"/>
            <a:ext cx="0" cy="1703808"/>
          </a:xfrm>
          <a:prstGeom prst="line">
            <a:avLst/>
          </a:prstGeom>
          <a:ln w="28575" cap="flat">
            <a:solidFill>
              <a:srgbClr val="00C2CB"/>
            </a:solidFill>
            <a:prstDash val="solid"/>
            <a:headEnd type="none" w="sm" len="sm"/>
            <a:tailEnd type="none" w="sm" len="sm"/>
          </a:ln>
        </p:spPr>
      </p:sp>
      <p:pic>
        <p:nvPicPr>
          <p:cNvPr id="11" name="Picture 11"/>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r="50263"/>
          <a:stretch>
            <a:fillRect/>
          </a:stretch>
        </p:blipFill>
        <p:spPr>
          <a:xfrm>
            <a:off x="13055778" y="4538904"/>
            <a:ext cx="1125633" cy="2263206"/>
          </a:xfrm>
          <a:prstGeom prst="rect">
            <a:avLst/>
          </a:prstGeom>
        </p:spPr>
      </p:pic>
      <p:pic>
        <p:nvPicPr>
          <p:cNvPr id="12" name="Picture 12"/>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3267949" y="4782865"/>
            <a:ext cx="1859821" cy="1775284"/>
          </a:xfrm>
          <a:prstGeom prst="rect">
            <a:avLst/>
          </a:prstGeom>
        </p:spPr>
      </p:pic>
      <p:sp>
        <p:nvSpPr>
          <p:cNvPr id="13" name="AutoShape 13"/>
          <p:cNvSpPr/>
          <p:nvPr/>
        </p:nvSpPr>
        <p:spPr>
          <a:xfrm>
            <a:off x="14188945" y="6779510"/>
            <a:ext cx="0" cy="1703808"/>
          </a:xfrm>
          <a:prstGeom prst="line">
            <a:avLst/>
          </a:prstGeom>
          <a:ln w="28575" cap="flat">
            <a:solidFill>
              <a:srgbClr val="957CDC"/>
            </a:solidFill>
            <a:prstDash val="solid"/>
            <a:headEnd type="none" w="sm" len="sm"/>
            <a:tailEnd type="none" w="sm" len="sm"/>
          </a:ln>
        </p:spPr>
      </p:sp>
      <p:sp>
        <p:nvSpPr>
          <p:cNvPr id="14" name="AutoShape 14"/>
          <p:cNvSpPr/>
          <p:nvPr/>
        </p:nvSpPr>
        <p:spPr>
          <a:xfrm>
            <a:off x="4043930" y="5687739"/>
            <a:ext cx="1204718" cy="0"/>
          </a:xfrm>
          <a:prstGeom prst="line">
            <a:avLst/>
          </a:prstGeom>
          <a:ln w="19050" cap="flat">
            <a:solidFill>
              <a:srgbClr val="FF6B6C"/>
            </a:solidFill>
            <a:prstDash val="solid"/>
            <a:headEnd type="none" w="sm" len="sm"/>
            <a:tailEnd type="none" w="sm" len="sm"/>
          </a:ln>
        </p:spPr>
      </p:sp>
      <p:sp>
        <p:nvSpPr>
          <p:cNvPr id="15" name="AutoShape 15"/>
          <p:cNvSpPr/>
          <p:nvPr/>
        </p:nvSpPr>
        <p:spPr>
          <a:xfrm>
            <a:off x="7837958" y="5687739"/>
            <a:ext cx="1204718" cy="0"/>
          </a:xfrm>
          <a:prstGeom prst="line">
            <a:avLst/>
          </a:prstGeom>
          <a:ln w="19050" cap="flat">
            <a:solidFill>
              <a:srgbClr val="00C2CB"/>
            </a:solidFill>
            <a:prstDash val="solid"/>
            <a:headEnd type="none" w="sm" len="sm"/>
            <a:tailEnd type="none" w="sm" len="sm"/>
          </a:ln>
        </p:spPr>
      </p:sp>
      <p:sp>
        <p:nvSpPr>
          <p:cNvPr id="16" name="AutoShape 16"/>
          <p:cNvSpPr/>
          <p:nvPr/>
        </p:nvSpPr>
        <p:spPr>
          <a:xfrm>
            <a:off x="11631986" y="5687739"/>
            <a:ext cx="1204718" cy="0"/>
          </a:xfrm>
          <a:prstGeom prst="line">
            <a:avLst/>
          </a:prstGeom>
          <a:ln w="19050" cap="flat">
            <a:solidFill>
              <a:srgbClr val="36BAF1"/>
            </a:solidFill>
            <a:prstDash val="solid"/>
            <a:headEnd type="none" w="sm" len="sm"/>
            <a:tailEnd type="none" w="sm" len="sm"/>
          </a:ln>
        </p:spPr>
      </p:sp>
      <p:pic>
        <p:nvPicPr>
          <p:cNvPr id="17" name="Picture 17"/>
          <p:cNvPicPr>
            <a:picLocks noChangeAspect="1"/>
          </p:cNvPicPr>
          <p:nvPr/>
        </p:nvPicPr>
        <p:blipFill>
          <a:blip r:embed="rId30"/>
          <a:srcRect/>
          <a:stretch>
            <a:fillRect/>
          </a:stretch>
        </p:blipFill>
        <p:spPr>
          <a:xfrm>
            <a:off x="9991214" y="5305517"/>
            <a:ext cx="959394" cy="725460"/>
          </a:xfrm>
          <a:prstGeom prst="rect">
            <a:avLst/>
          </a:prstGeom>
        </p:spPr>
      </p:pic>
      <p:pic>
        <p:nvPicPr>
          <p:cNvPr id="18" name="Picture 18"/>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a:fillRect/>
          </a:stretch>
        </p:blipFill>
        <p:spPr>
          <a:xfrm>
            <a:off x="6267490" y="5166625"/>
            <a:ext cx="659634" cy="1003245"/>
          </a:xfrm>
          <a:prstGeom prst="rect">
            <a:avLst/>
          </a:prstGeom>
        </p:spPr>
      </p:pic>
      <p:pic>
        <p:nvPicPr>
          <p:cNvPr id="19" name="Picture 19"/>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a:fillRect/>
          </a:stretch>
        </p:blipFill>
        <p:spPr>
          <a:xfrm>
            <a:off x="2491672" y="5247438"/>
            <a:ext cx="841619" cy="841619"/>
          </a:xfrm>
          <a:prstGeom prst="rect">
            <a:avLst/>
          </a:prstGeom>
        </p:spPr>
      </p:pic>
      <p:pic>
        <p:nvPicPr>
          <p:cNvPr id="20" name="Picture 20"/>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a:fillRect/>
          </a:stretch>
        </p:blipFill>
        <p:spPr>
          <a:xfrm>
            <a:off x="13747847" y="5166625"/>
            <a:ext cx="879947" cy="895459"/>
          </a:xfrm>
          <a:prstGeom prst="rect">
            <a:avLst/>
          </a:prstGeom>
        </p:spPr>
      </p:pic>
      <p:sp>
        <p:nvSpPr>
          <p:cNvPr id="21" name="TextBox 21"/>
          <p:cNvSpPr txBox="1"/>
          <p:nvPr/>
        </p:nvSpPr>
        <p:spPr>
          <a:xfrm>
            <a:off x="2984420" y="3233859"/>
            <a:ext cx="2900358" cy="1305045"/>
          </a:xfrm>
          <a:prstGeom prst="rect">
            <a:avLst/>
          </a:prstGeom>
        </p:spPr>
        <p:txBody>
          <a:bodyPr lIns="0" tIns="0" rIns="0" bIns="0" rtlCol="0" anchor="t">
            <a:spAutoFit/>
          </a:bodyPr>
          <a:lstStyle/>
          <a:p>
            <a:pPr>
              <a:lnSpc>
                <a:spcPts val="2600"/>
              </a:lnSpc>
            </a:pPr>
            <a:r>
              <a:rPr lang="en-US" sz="1855" spc="74" dirty="0" err="1">
                <a:solidFill>
                  <a:srgbClr val="000000"/>
                </a:solidFill>
                <a:latin typeface="+mj-ea"/>
                <a:ea typeface="+mj-ea"/>
              </a:rPr>
              <a:t>校园安全保障设备制造商将自己研发的安防设备销售给学校，并提供相应的技术支持和维护服务</a:t>
            </a:r>
            <a:r>
              <a:rPr lang="en-US" sz="1855" spc="74" dirty="0">
                <a:solidFill>
                  <a:srgbClr val="000000"/>
                </a:solidFill>
                <a:latin typeface="+mj-ea"/>
                <a:ea typeface="+mj-ea"/>
              </a:rPr>
              <a:t>。</a:t>
            </a:r>
          </a:p>
        </p:txBody>
      </p:sp>
      <p:sp>
        <p:nvSpPr>
          <p:cNvPr id="22" name="TextBox 22"/>
          <p:cNvSpPr txBox="1"/>
          <p:nvPr/>
        </p:nvSpPr>
        <p:spPr>
          <a:xfrm>
            <a:off x="5661805" y="530058"/>
            <a:ext cx="7083343" cy="1113731"/>
          </a:xfrm>
          <a:prstGeom prst="rect">
            <a:avLst/>
          </a:prstGeom>
        </p:spPr>
        <p:txBody>
          <a:bodyPr lIns="0" tIns="0" rIns="0" bIns="0" rtlCol="0" anchor="t">
            <a:spAutoFit/>
          </a:bodyPr>
          <a:lstStyle/>
          <a:p>
            <a:pPr algn="ctr">
              <a:lnSpc>
                <a:spcPts val="8345"/>
              </a:lnSpc>
            </a:pPr>
            <a:r>
              <a:rPr lang="en-US" sz="8260" spc="578" dirty="0" err="1">
                <a:solidFill>
                  <a:srgbClr val="000000"/>
                </a:solidFill>
                <a:latin typeface="华文行楷" panose="02010800040101010101" pitchFamily="2" charset="-122"/>
                <a:ea typeface="华文行楷" panose="02010800040101010101" pitchFamily="2" charset="-122"/>
              </a:rPr>
              <a:t>业务模式</a:t>
            </a:r>
            <a:endParaRPr lang="en-US" sz="8260" spc="578" dirty="0">
              <a:solidFill>
                <a:srgbClr val="000000"/>
              </a:solidFill>
              <a:latin typeface="华文行楷" panose="02010800040101010101" pitchFamily="2" charset="-122"/>
              <a:ea typeface="华文行楷" panose="02010800040101010101" pitchFamily="2" charset="-122"/>
            </a:endParaRPr>
          </a:p>
        </p:txBody>
      </p:sp>
      <p:sp>
        <p:nvSpPr>
          <p:cNvPr id="23" name="TextBox 23"/>
          <p:cNvSpPr txBox="1"/>
          <p:nvPr/>
        </p:nvSpPr>
        <p:spPr>
          <a:xfrm>
            <a:off x="5445919" y="385927"/>
            <a:ext cx="1989639" cy="1575757"/>
          </a:xfrm>
          <a:prstGeom prst="rect">
            <a:avLst/>
          </a:prstGeom>
        </p:spPr>
        <p:txBody>
          <a:bodyPr lIns="0" tIns="0" rIns="0" bIns="0" rtlCol="0" anchor="t">
            <a:spAutoFit/>
          </a:bodyPr>
          <a:lstStyle/>
          <a:p>
            <a:pPr algn="ctr">
              <a:lnSpc>
                <a:spcPts val="11850"/>
              </a:lnSpc>
            </a:pPr>
            <a:r>
              <a:rPr lang="en-US" sz="11735" spc="821" dirty="0">
                <a:solidFill>
                  <a:srgbClr val="004AAD"/>
                </a:solidFill>
                <a:ea typeface="Nunito Bold" panose="00000800000000000000"/>
              </a:rPr>
              <a:t>「</a:t>
            </a:r>
          </a:p>
        </p:txBody>
      </p:sp>
      <p:sp>
        <p:nvSpPr>
          <p:cNvPr id="24" name="TextBox 24"/>
          <p:cNvSpPr txBox="1"/>
          <p:nvPr/>
        </p:nvSpPr>
        <p:spPr>
          <a:xfrm>
            <a:off x="10971394" y="479020"/>
            <a:ext cx="1864892" cy="1482663"/>
          </a:xfrm>
          <a:prstGeom prst="rect">
            <a:avLst/>
          </a:prstGeom>
        </p:spPr>
        <p:txBody>
          <a:bodyPr lIns="0" tIns="0" rIns="0" bIns="0" rtlCol="0" anchor="t">
            <a:spAutoFit/>
          </a:bodyPr>
          <a:lstStyle/>
          <a:p>
            <a:pPr algn="ctr">
              <a:lnSpc>
                <a:spcPts val="11110"/>
              </a:lnSpc>
            </a:pPr>
            <a:r>
              <a:rPr lang="en-US" sz="11000" spc="769" dirty="0">
                <a:solidFill>
                  <a:srgbClr val="004AAD"/>
                </a:solidFill>
                <a:ea typeface="Nunito" panose="00000500000000000000"/>
              </a:rPr>
              <a:t>」</a:t>
            </a:r>
          </a:p>
        </p:txBody>
      </p:sp>
      <p:sp>
        <p:nvSpPr>
          <p:cNvPr id="25" name="TextBox 25"/>
          <p:cNvSpPr txBox="1"/>
          <p:nvPr/>
        </p:nvSpPr>
        <p:spPr>
          <a:xfrm>
            <a:off x="3048077" y="2762108"/>
            <a:ext cx="1714500" cy="423899"/>
          </a:xfrm>
          <a:prstGeom prst="rect">
            <a:avLst/>
          </a:prstGeom>
        </p:spPr>
        <p:txBody>
          <a:bodyPr lIns="0" tIns="0" rIns="0" bIns="0" rtlCol="0" anchor="t">
            <a:spAutoFit/>
          </a:bodyPr>
          <a:lstStyle/>
          <a:p>
            <a:pPr algn="ctr">
              <a:lnSpc>
                <a:spcPts val="3780"/>
              </a:lnSpc>
            </a:pPr>
            <a:r>
              <a:rPr lang="en-US" sz="2700" dirty="0" err="1">
                <a:solidFill>
                  <a:srgbClr val="000000"/>
                </a:solidFill>
                <a:latin typeface="黑体" panose="02010609060101010101" pitchFamily="49" charset="-122"/>
                <a:ea typeface="黑体" panose="02010609060101010101" pitchFamily="49" charset="-122"/>
              </a:rPr>
              <a:t>设备销售型</a:t>
            </a:r>
            <a:endParaRPr lang="en-US" sz="2700" dirty="0">
              <a:solidFill>
                <a:srgbClr val="000000"/>
              </a:solidFill>
              <a:latin typeface="黑体" panose="02010609060101010101" pitchFamily="49" charset="-122"/>
              <a:ea typeface="黑体" panose="02010609060101010101" pitchFamily="49" charset="-122"/>
            </a:endParaRPr>
          </a:p>
        </p:txBody>
      </p:sp>
      <p:sp>
        <p:nvSpPr>
          <p:cNvPr id="26" name="TextBox 26"/>
          <p:cNvSpPr txBox="1"/>
          <p:nvPr/>
        </p:nvSpPr>
        <p:spPr>
          <a:xfrm>
            <a:off x="6980708" y="6804536"/>
            <a:ext cx="1714500" cy="423899"/>
          </a:xfrm>
          <a:prstGeom prst="rect">
            <a:avLst/>
          </a:prstGeom>
        </p:spPr>
        <p:txBody>
          <a:bodyPr lIns="0" tIns="0" rIns="0" bIns="0" rtlCol="0" anchor="t">
            <a:spAutoFit/>
          </a:bodyPr>
          <a:lstStyle/>
          <a:p>
            <a:pPr algn="ctr">
              <a:lnSpc>
                <a:spcPts val="3780"/>
              </a:lnSpc>
            </a:pPr>
            <a:r>
              <a:rPr lang="en-US" sz="2700" dirty="0" err="1">
                <a:solidFill>
                  <a:srgbClr val="000000"/>
                </a:solidFill>
                <a:latin typeface="黑体" panose="02010609060101010101" pitchFamily="49" charset="-122"/>
                <a:ea typeface="黑体" panose="02010609060101010101" pitchFamily="49" charset="-122"/>
              </a:rPr>
              <a:t>平台服务型</a:t>
            </a:r>
            <a:endParaRPr lang="en-US" sz="2700" dirty="0">
              <a:solidFill>
                <a:srgbClr val="000000"/>
              </a:solidFill>
              <a:latin typeface="黑体" panose="02010609060101010101" pitchFamily="49" charset="-122"/>
              <a:ea typeface="黑体" panose="02010609060101010101" pitchFamily="49" charset="-122"/>
            </a:endParaRPr>
          </a:p>
        </p:txBody>
      </p:sp>
      <p:sp>
        <p:nvSpPr>
          <p:cNvPr id="27" name="TextBox 27"/>
          <p:cNvSpPr txBox="1"/>
          <p:nvPr/>
        </p:nvSpPr>
        <p:spPr>
          <a:xfrm>
            <a:off x="6958191" y="7323971"/>
            <a:ext cx="2900358" cy="1973297"/>
          </a:xfrm>
          <a:prstGeom prst="rect">
            <a:avLst/>
          </a:prstGeom>
        </p:spPr>
        <p:txBody>
          <a:bodyPr lIns="0" tIns="0" rIns="0" bIns="0" rtlCol="0" anchor="t">
            <a:spAutoFit/>
          </a:bodyPr>
          <a:lstStyle/>
          <a:p>
            <a:pPr>
              <a:lnSpc>
                <a:spcPts val="2600"/>
              </a:lnSpc>
            </a:pPr>
            <a:r>
              <a:rPr lang="en-US" sz="1855" spc="74" dirty="0">
                <a:solidFill>
                  <a:srgbClr val="000000"/>
                </a:solidFill>
                <a:latin typeface="+mj-ea"/>
                <a:ea typeface="+mj-ea"/>
              </a:rPr>
              <a:t>将各种安防设备、信息系统等整合到一个平台上，为学校提供一站式解决方案。例如，学校可以通过该平台管理校园的视频监控、巡更等多项安全应用</a:t>
            </a:r>
            <a:r>
              <a:rPr lang="zh-CN" altLang="en-US" sz="1855" spc="74" dirty="0">
                <a:solidFill>
                  <a:srgbClr val="000000"/>
                </a:solidFill>
                <a:latin typeface="+mj-ea"/>
                <a:ea typeface="+mj-ea"/>
              </a:rPr>
              <a:t>。</a:t>
            </a:r>
            <a:endParaRPr lang="en-US" sz="1855" spc="74" dirty="0">
              <a:solidFill>
                <a:srgbClr val="000000"/>
              </a:solidFill>
              <a:latin typeface="+mj-ea"/>
              <a:ea typeface="+mj-ea"/>
            </a:endParaRPr>
          </a:p>
        </p:txBody>
      </p:sp>
      <p:sp>
        <p:nvSpPr>
          <p:cNvPr id="28" name="TextBox 28"/>
          <p:cNvSpPr txBox="1"/>
          <p:nvPr/>
        </p:nvSpPr>
        <p:spPr>
          <a:xfrm>
            <a:off x="10567012" y="2815077"/>
            <a:ext cx="1714500" cy="423899"/>
          </a:xfrm>
          <a:prstGeom prst="rect">
            <a:avLst/>
          </a:prstGeom>
        </p:spPr>
        <p:txBody>
          <a:bodyPr lIns="0" tIns="0" rIns="0" bIns="0" rtlCol="0" anchor="t">
            <a:spAutoFit/>
          </a:bodyPr>
          <a:lstStyle/>
          <a:p>
            <a:pPr algn="ctr">
              <a:lnSpc>
                <a:spcPts val="3780"/>
              </a:lnSpc>
            </a:pPr>
            <a:r>
              <a:rPr lang="en-US" sz="2700" dirty="0" err="1">
                <a:solidFill>
                  <a:srgbClr val="000000"/>
                </a:solidFill>
                <a:latin typeface="黑体" panose="02010609060101010101" pitchFamily="49" charset="-122"/>
                <a:ea typeface="黑体" panose="02010609060101010101" pitchFamily="49" charset="-122"/>
              </a:rPr>
              <a:t>运营服务型</a:t>
            </a:r>
            <a:endParaRPr lang="en-US" sz="2700" dirty="0">
              <a:solidFill>
                <a:srgbClr val="000000"/>
              </a:solidFill>
              <a:latin typeface="黑体" panose="02010609060101010101" pitchFamily="49" charset="-122"/>
              <a:ea typeface="黑体" panose="02010609060101010101" pitchFamily="49" charset="-122"/>
            </a:endParaRPr>
          </a:p>
        </p:txBody>
      </p:sp>
      <p:sp>
        <p:nvSpPr>
          <p:cNvPr id="29" name="TextBox 29"/>
          <p:cNvSpPr txBox="1"/>
          <p:nvPr/>
        </p:nvSpPr>
        <p:spPr>
          <a:xfrm>
            <a:off x="10567012" y="3294855"/>
            <a:ext cx="3931495" cy="1305045"/>
          </a:xfrm>
          <a:prstGeom prst="rect">
            <a:avLst/>
          </a:prstGeom>
        </p:spPr>
        <p:txBody>
          <a:bodyPr lIns="0" tIns="0" rIns="0" bIns="0" rtlCol="0" anchor="t">
            <a:spAutoFit/>
          </a:bodyPr>
          <a:lstStyle/>
          <a:p>
            <a:pPr>
              <a:lnSpc>
                <a:spcPts val="2600"/>
              </a:lnSpc>
            </a:pPr>
            <a:r>
              <a:rPr lang="en-US" sz="1855" spc="74" dirty="0" err="1">
                <a:solidFill>
                  <a:srgbClr val="000000"/>
                </a:solidFill>
                <a:latin typeface="+mn-ea"/>
              </a:rPr>
              <a:t>以服务费的形式向学校提供安防设备和技术支持，并负责设备的安装、调试、运行和日常维护，从而让学校专注于教育教学核心工作</a:t>
            </a:r>
            <a:r>
              <a:rPr lang="en-US" sz="1855" spc="74" dirty="0">
                <a:solidFill>
                  <a:srgbClr val="000000"/>
                </a:solidFill>
                <a:latin typeface="+mn-ea"/>
              </a:rPr>
              <a:t>。</a:t>
            </a:r>
          </a:p>
        </p:txBody>
      </p:sp>
      <p:sp>
        <p:nvSpPr>
          <p:cNvPr id="30" name="TextBox 30"/>
          <p:cNvSpPr txBox="1"/>
          <p:nvPr/>
        </p:nvSpPr>
        <p:spPr>
          <a:xfrm>
            <a:off x="14358942" y="6989314"/>
            <a:ext cx="2900358" cy="1973297"/>
          </a:xfrm>
          <a:prstGeom prst="rect">
            <a:avLst/>
          </a:prstGeom>
        </p:spPr>
        <p:txBody>
          <a:bodyPr lIns="0" tIns="0" rIns="0" bIns="0" rtlCol="0" anchor="t">
            <a:spAutoFit/>
          </a:bodyPr>
          <a:lstStyle/>
          <a:p>
            <a:pPr>
              <a:lnSpc>
                <a:spcPts val="2600"/>
              </a:lnSpc>
            </a:pPr>
            <a:r>
              <a:rPr lang="en-US" sz="1855" spc="74" dirty="0">
                <a:solidFill>
                  <a:srgbClr val="000000"/>
                </a:solidFill>
                <a:latin typeface="+mj-ea"/>
                <a:ea typeface="+mj-ea"/>
              </a:rPr>
              <a:t>通过对校园内的各类数据进行采集、整理和分析，为学校提供风险预警、事件跟踪、报表统计等服务，帮助学校加强对校园安全问题的管理和防范。</a:t>
            </a:r>
          </a:p>
        </p:txBody>
      </p:sp>
      <p:sp>
        <p:nvSpPr>
          <p:cNvPr id="31" name="TextBox 31"/>
          <p:cNvSpPr txBox="1"/>
          <p:nvPr/>
        </p:nvSpPr>
        <p:spPr>
          <a:xfrm>
            <a:off x="14358942" y="6520049"/>
            <a:ext cx="1714500" cy="423899"/>
          </a:xfrm>
          <a:prstGeom prst="rect">
            <a:avLst/>
          </a:prstGeom>
        </p:spPr>
        <p:txBody>
          <a:bodyPr lIns="0" tIns="0" rIns="0" bIns="0" rtlCol="0" anchor="t">
            <a:spAutoFit/>
          </a:bodyPr>
          <a:lstStyle/>
          <a:p>
            <a:pPr algn="ctr">
              <a:lnSpc>
                <a:spcPts val="3780"/>
              </a:lnSpc>
            </a:pPr>
            <a:r>
              <a:rPr lang="en-US" sz="2700" dirty="0" err="1">
                <a:solidFill>
                  <a:srgbClr val="000000"/>
                </a:solidFill>
                <a:latin typeface="黑体" panose="02010609060101010101" pitchFamily="49" charset="-122"/>
                <a:ea typeface="黑体" panose="02010609060101010101" pitchFamily="49" charset="-122"/>
              </a:rPr>
              <a:t>数据分析型</a:t>
            </a:r>
            <a:endParaRPr lang="en-US" sz="2700" dirty="0">
              <a:solidFill>
                <a:srgbClr val="000000"/>
              </a:solidFill>
              <a:latin typeface="黑体" panose="02010609060101010101" pitchFamily="49" charset="-122"/>
              <a:ea typeface="黑体" panose="02010609060101010101" pitchFamily="49" charset="-122"/>
            </a:endParaRPr>
          </a:p>
        </p:txBody>
      </p:sp>
      <p:grpSp>
        <p:nvGrpSpPr>
          <p:cNvPr id="75" name="组合 74"/>
          <p:cNvGrpSpPr/>
          <p:nvPr/>
        </p:nvGrpSpPr>
        <p:grpSpPr>
          <a:xfrm>
            <a:off x="-3581400" y="1409700"/>
            <a:ext cx="989330" cy="989330"/>
            <a:chOff x="3956" y="3633"/>
            <a:chExt cx="1558" cy="1558"/>
          </a:xfrm>
        </p:grpSpPr>
        <p:grpSp>
          <p:nvGrpSpPr>
            <p:cNvPr id="48" name="Group 48"/>
            <p:cNvGrpSpPr>
              <a:grpSpLocks noChangeAspect="1"/>
            </p:cNvGrpSpPr>
            <p:nvPr/>
          </p:nvGrpSpPr>
          <p:grpSpPr>
            <a:xfrm>
              <a:off x="3956" y="3633"/>
              <a:ext cx="1558" cy="1558"/>
              <a:chOff x="0" y="0"/>
              <a:chExt cx="495300" cy="495300"/>
            </a:xfrm>
          </p:grpSpPr>
          <p:sp>
            <p:nvSpPr>
              <p:cNvPr id="49" name="Freeform 49"/>
              <p:cNvSpPr/>
              <p:nvPr>
                <p:custDataLst>
                  <p:tags r:id="rId11"/>
                </p:custDataLst>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6B6C"/>
              </a:solidFill>
            </p:spPr>
          </p:sp>
          <p:sp>
            <p:nvSpPr>
              <p:cNvPr id="50" name="Freeform 50"/>
              <p:cNvSpPr/>
              <p:nvPr>
                <p:custDataLst>
                  <p:tags r:id="rId12"/>
                </p:custDataLst>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55" name="TextBox 55"/>
            <p:cNvSpPr txBox="1"/>
            <p:nvPr>
              <p:custDataLst>
                <p:tags r:id="rId10"/>
              </p:custDataLst>
            </p:nvPr>
          </p:nvSpPr>
          <p:spPr>
            <a:xfrm>
              <a:off x="3990" y="3697"/>
              <a:ext cx="1357" cy="903"/>
            </a:xfrm>
            <a:prstGeom prst="rect">
              <a:avLst/>
            </a:prstGeom>
          </p:spPr>
          <p:txBody>
            <a:bodyPr lIns="0" tIns="0" rIns="0" bIns="0" rtlCol="0" anchor="t">
              <a:spAutoFit/>
            </a:bodyPr>
            <a:lstStyle/>
            <a:p>
              <a:pPr algn="ctr">
                <a:lnSpc>
                  <a:spcPts val="4620"/>
                </a:lnSpc>
              </a:pPr>
              <a:r>
                <a:rPr lang="en-US" sz="3300" spc="132">
                  <a:solidFill>
                    <a:srgbClr val="201E1F"/>
                  </a:solidFill>
                  <a:latin typeface="Public Sans Bold"/>
                </a:rPr>
                <a:t>01</a:t>
              </a:r>
            </a:p>
          </p:txBody>
        </p:sp>
      </p:grpSp>
      <p:grpSp>
        <p:nvGrpSpPr>
          <p:cNvPr id="76" name="组合 75"/>
          <p:cNvGrpSpPr/>
          <p:nvPr/>
        </p:nvGrpSpPr>
        <p:grpSpPr>
          <a:xfrm>
            <a:off x="-3602990" y="3677920"/>
            <a:ext cx="989330" cy="989330"/>
            <a:chOff x="3956" y="7088"/>
            <a:chExt cx="1558" cy="1558"/>
          </a:xfrm>
        </p:grpSpPr>
        <p:grpSp>
          <p:nvGrpSpPr>
            <p:cNvPr id="40" name="Group 5"/>
            <p:cNvGrpSpPr>
              <a:grpSpLocks noChangeAspect="1"/>
            </p:cNvGrpSpPr>
            <p:nvPr/>
          </p:nvGrpSpPr>
          <p:grpSpPr>
            <a:xfrm>
              <a:off x="3956" y="7088"/>
              <a:ext cx="1558" cy="1558"/>
              <a:chOff x="0" y="0"/>
              <a:chExt cx="495300" cy="495300"/>
            </a:xfrm>
          </p:grpSpPr>
          <p:sp>
            <p:nvSpPr>
              <p:cNvPr id="41" name="Freeform 6"/>
              <p:cNvSpPr/>
              <p:nvPr>
                <p:custDataLst>
                  <p:tags r:id="rId8"/>
                </p:custDataLst>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C2CB"/>
              </a:solidFill>
            </p:spPr>
          </p:sp>
          <p:sp>
            <p:nvSpPr>
              <p:cNvPr id="42" name="Freeform 7"/>
              <p:cNvSpPr/>
              <p:nvPr>
                <p:custDataLst>
                  <p:tags r:id="rId9"/>
                </p:custDataLst>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56" name="TextBox 56"/>
            <p:cNvSpPr txBox="1"/>
            <p:nvPr>
              <p:custDataLst>
                <p:tags r:id="rId7"/>
              </p:custDataLst>
            </p:nvPr>
          </p:nvSpPr>
          <p:spPr>
            <a:xfrm>
              <a:off x="3990" y="7421"/>
              <a:ext cx="1357" cy="903"/>
            </a:xfrm>
            <a:prstGeom prst="rect">
              <a:avLst/>
            </a:prstGeom>
          </p:spPr>
          <p:txBody>
            <a:bodyPr lIns="0" tIns="0" rIns="0" bIns="0" rtlCol="0" anchor="t">
              <a:spAutoFit/>
            </a:bodyPr>
            <a:lstStyle/>
            <a:p>
              <a:pPr algn="ctr">
                <a:lnSpc>
                  <a:spcPts val="4620"/>
                </a:lnSpc>
              </a:pPr>
              <a:r>
                <a:rPr lang="en-US" sz="3300" spc="132">
                  <a:solidFill>
                    <a:srgbClr val="201E1F"/>
                  </a:solidFill>
                  <a:latin typeface="Public Sans Bold"/>
                </a:rPr>
                <a:t>02</a:t>
              </a:r>
            </a:p>
          </p:txBody>
        </p:sp>
      </p:grpSp>
      <p:grpSp>
        <p:nvGrpSpPr>
          <p:cNvPr id="77" name="组合 76"/>
          <p:cNvGrpSpPr/>
          <p:nvPr/>
        </p:nvGrpSpPr>
        <p:grpSpPr>
          <a:xfrm>
            <a:off x="-3429000" y="7200900"/>
            <a:ext cx="989330" cy="989330"/>
            <a:chOff x="3956" y="10544"/>
            <a:chExt cx="1558" cy="1558"/>
          </a:xfrm>
        </p:grpSpPr>
        <p:grpSp>
          <p:nvGrpSpPr>
            <p:cNvPr id="43" name="Group 24"/>
            <p:cNvGrpSpPr>
              <a:grpSpLocks noChangeAspect="1"/>
            </p:cNvGrpSpPr>
            <p:nvPr/>
          </p:nvGrpSpPr>
          <p:grpSpPr>
            <a:xfrm>
              <a:off x="3956" y="10544"/>
              <a:ext cx="1558" cy="1558"/>
              <a:chOff x="0" y="0"/>
              <a:chExt cx="495300" cy="495300"/>
            </a:xfrm>
          </p:grpSpPr>
          <p:sp>
            <p:nvSpPr>
              <p:cNvPr id="51" name="Freeform 25"/>
              <p:cNvSpPr/>
              <p:nvPr>
                <p:custDataLst>
                  <p:tags r:id="rId5"/>
                </p:custDataLst>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AC2A"/>
              </a:solidFill>
            </p:spPr>
          </p:sp>
          <p:sp>
            <p:nvSpPr>
              <p:cNvPr id="52" name="Freeform 26"/>
              <p:cNvSpPr/>
              <p:nvPr>
                <p:custDataLst>
                  <p:tags r:id="rId6"/>
                </p:custDataLst>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59" name="TextBox 59"/>
            <p:cNvSpPr txBox="1"/>
            <p:nvPr>
              <p:custDataLst>
                <p:tags r:id="rId4"/>
              </p:custDataLst>
            </p:nvPr>
          </p:nvSpPr>
          <p:spPr>
            <a:xfrm>
              <a:off x="3956" y="10742"/>
              <a:ext cx="1357" cy="903"/>
            </a:xfrm>
            <a:prstGeom prst="rect">
              <a:avLst/>
            </a:prstGeom>
          </p:spPr>
          <p:txBody>
            <a:bodyPr lIns="0" tIns="0" rIns="0" bIns="0" rtlCol="0" anchor="t">
              <a:spAutoFit/>
            </a:bodyPr>
            <a:lstStyle/>
            <a:p>
              <a:pPr algn="ctr">
                <a:lnSpc>
                  <a:spcPts val="4620"/>
                </a:lnSpc>
              </a:pPr>
              <a:r>
                <a:rPr lang="en-US" sz="3300" spc="132">
                  <a:solidFill>
                    <a:srgbClr val="201E1F"/>
                  </a:solidFill>
                  <a:latin typeface="Public Sans Bold"/>
                </a:rPr>
                <a:t>03</a:t>
              </a:r>
            </a:p>
          </p:txBody>
        </p:sp>
      </p:grpSp>
      <p:grpSp>
        <p:nvGrpSpPr>
          <p:cNvPr id="78" name="组合 77"/>
          <p:cNvGrpSpPr/>
          <p:nvPr/>
        </p:nvGrpSpPr>
        <p:grpSpPr>
          <a:xfrm>
            <a:off x="-3687445" y="9611360"/>
            <a:ext cx="989330" cy="989330"/>
            <a:chOff x="3956" y="14000"/>
            <a:chExt cx="1558" cy="1558"/>
          </a:xfrm>
        </p:grpSpPr>
        <p:grpSp>
          <p:nvGrpSpPr>
            <p:cNvPr id="53" name="Group 34"/>
            <p:cNvGrpSpPr>
              <a:grpSpLocks noChangeAspect="1"/>
            </p:cNvGrpSpPr>
            <p:nvPr/>
          </p:nvGrpSpPr>
          <p:grpSpPr>
            <a:xfrm>
              <a:off x="3956" y="14000"/>
              <a:ext cx="1558" cy="1558"/>
              <a:chOff x="0" y="0"/>
              <a:chExt cx="495300" cy="495300"/>
            </a:xfrm>
          </p:grpSpPr>
          <p:sp>
            <p:nvSpPr>
              <p:cNvPr id="54" name="Freeform 35"/>
              <p:cNvSpPr/>
              <p:nvPr>
                <p:custDataLst>
                  <p:tags r:id="rId2"/>
                </p:custDataLst>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6BAF1"/>
              </a:solidFill>
            </p:spPr>
          </p:sp>
          <p:sp>
            <p:nvSpPr>
              <p:cNvPr id="57" name="Freeform 36"/>
              <p:cNvSpPr/>
              <p:nvPr>
                <p:custDataLst>
                  <p:tags r:id="rId3"/>
                </p:custDataLst>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61" name="TextBox 61"/>
            <p:cNvSpPr txBox="1"/>
            <p:nvPr>
              <p:custDataLst>
                <p:tags r:id="rId1"/>
              </p:custDataLst>
            </p:nvPr>
          </p:nvSpPr>
          <p:spPr>
            <a:xfrm>
              <a:off x="3990" y="14233"/>
              <a:ext cx="1357" cy="903"/>
            </a:xfrm>
            <a:prstGeom prst="rect">
              <a:avLst/>
            </a:prstGeom>
          </p:spPr>
          <p:txBody>
            <a:bodyPr lIns="0" tIns="0" rIns="0" bIns="0" rtlCol="0" anchor="t">
              <a:spAutoFit/>
            </a:bodyPr>
            <a:lstStyle/>
            <a:p>
              <a:pPr algn="ctr">
                <a:lnSpc>
                  <a:spcPts val="4620"/>
                </a:lnSpc>
              </a:pPr>
              <a:r>
                <a:rPr lang="en-US" sz="3300" spc="132">
                  <a:solidFill>
                    <a:srgbClr val="201E1F"/>
                  </a:solidFill>
                  <a:latin typeface="Public Sans Bold"/>
                </a:rPr>
                <a:t>04</a:t>
              </a:r>
            </a:p>
          </p:txBody>
        </p:sp>
      </p:grpSp>
      <p:grpSp>
        <p:nvGrpSpPr>
          <p:cNvPr id="58" name="Group 8">
            <a:extLst>
              <a:ext uri="{FF2B5EF4-FFF2-40B4-BE49-F238E27FC236}">
                <a16:creationId xmlns:a16="http://schemas.microsoft.com/office/drawing/2014/main" id="{4DA84652-ACB3-83C0-F235-F408DD35ACEB}"/>
              </a:ext>
            </a:extLst>
          </p:cNvPr>
          <p:cNvGrpSpPr/>
          <p:nvPr/>
        </p:nvGrpSpPr>
        <p:grpSpPr>
          <a:xfrm>
            <a:off x="159943" y="194362"/>
            <a:ext cx="2650370" cy="481698"/>
            <a:chOff x="0" y="0"/>
            <a:chExt cx="3533827" cy="642264"/>
          </a:xfrm>
        </p:grpSpPr>
        <p:sp>
          <p:nvSpPr>
            <p:cNvPr id="60" name="TextBox 9">
              <a:extLst>
                <a:ext uri="{FF2B5EF4-FFF2-40B4-BE49-F238E27FC236}">
                  <a16:creationId xmlns:a16="http://schemas.microsoft.com/office/drawing/2014/main" id="{F0BB1C97-7BD6-9A60-9048-7FEF5E31B55A}"/>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62" name="Picture 10">
              <a:extLst>
                <a:ext uri="{FF2B5EF4-FFF2-40B4-BE49-F238E27FC236}">
                  <a16:creationId xmlns:a16="http://schemas.microsoft.com/office/drawing/2014/main" id="{A0359CA8-E348-EF58-5F21-A0D6AF0CF026}"/>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a:fillRect/>
            </a:stretch>
          </p:blipFill>
          <p:spPr>
            <a:xfrm>
              <a:off x="0" y="0"/>
              <a:ext cx="613363" cy="642264"/>
            </a:xfrm>
            <a:prstGeom prst="rect">
              <a:avLst/>
            </a:prstGeom>
          </p:spPr>
        </p:pic>
        <p:pic>
          <p:nvPicPr>
            <p:cNvPr id="64" name="Picture 11">
              <a:extLst>
                <a:ext uri="{FF2B5EF4-FFF2-40B4-BE49-F238E27FC236}">
                  <a16:creationId xmlns:a16="http://schemas.microsoft.com/office/drawing/2014/main" id="{3DE65FA4-7964-A60F-AF1E-50CC92C8EBB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a:fillRect/>
            </a:stretch>
          </p:blipFill>
          <p:spPr>
            <a:xfrm>
              <a:off x="138844" y="203723"/>
              <a:ext cx="321445" cy="218984"/>
            </a:xfrm>
            <a:prstGeom prst="rect">
              <a:avLst/>
            </a:prstGeom>
          </p:spPr>
        </p:pic>
      </p:grpSp>
      <p:grpSp>
        <p:nvGrpSpPr>
          <p:cNvPr id="65" name="组合 64">
            <a:extLst>
              <a:ext uri="{FF2B5EF4-FFF2-40B4-BE49-F238E27FC236}">
                <a16:creationId xmlns:a16="http://schemas.microsoft.com/office/drawing/2014/main" id="{9E717C39-1267-22FD-907E-582CFA6C5ECB}"/>
              </a:ext>
            </a:extLst>
          </p:cNvPr>
          <p:cNvGrpSpPr/>
          <p:nvPr/>
        </p:nvGrpSpPr>
        <p:grpSpPr>
          <a:xfrm>
            <a:off x="20667819" y="5143500"/>
            <a:ext cx="3335182" cy="3566840"/>
            <a:chOff x="14386" y="3411"/>
            <a:chExt cx="11439" cy="12370"/>
          </a:xfrm>
        </p:grpSpPr>
        <p:grpSp>
          <p:nvGrpSpPr>
            <p:cNvPr id="66" name="Group 20">
              <a:extLst>
                <a:ext uri="{FF2B5EF4-FFF2-40B4-BE49-F238E27FC236}">
                  <a16:creationId xmlns:a16="http://schemas.microsoft.com/office/drawing/2014/main" id="{9B18DD11-A131-5586-6F78-A3A0D819D339}"/>
                </a:ext>
              </a:extLst>
            </p:cNvPr>
            <p:cNvGrpSpPr/>
            <p:nvPr/>
          </p:nvGrpSpPr>
          <p:grpSpPr>
            <a:xfrm rot="5400000">
              <a:off x="19104" y="-1307"/>
              <a:ext cx="2002" cy="11439"/>
              <a:chOff x="0" y="0"/>
              <a:chExt cx="7620000" cy="43527878"/>
            </a:xfrm>
          </p:grpSpPr>
          <p:sp>
            <p:nvSpPr>
              <p:cNvPr id="85" name="Freeform 21">
                <a:extLst>
                  <a:ext uri="{FF2B5EF4-FFF2-40B4-BE49-F238E27FC236}">
                    <a16:creationId xmlns:a16="http://schemas.microsoft.com/office/drawing/2014/main" id="{D557DF07-7667-2E8F-57A4-C6243F3D4D2F}"/>
                  </a:ext>
                </a:extLst>
              </p:cNvPr>
              <p:cNvSpPr/>
              <p:nvPr/>
            </p:nvSpPr>
            <p:spPr>
              <a:xfrm>
                <a:off x="0" y="0"/>
                <a:ext cx="7620000" cy="43525337"/>
              </a:xfrm>
              <a:custGeom>
                <a:avLst/>
                <a:gdLst/>
                <a:ahLst/>
                <a:cxnLst/>
                <a:rect l="l" t="t" r="r" b="b"/>
                <a:pathLst>
                  <a:path w="7620000" h="43525337">
                    <a:moveTo>
                      <a:pt x="7620000" y="42666819"/>
                    </a:moveTo>
                    <a:lnTo>
                      <a:pt x="7620000" y="222250"/>
                    </a:lnTo>
                    <a:cubicBezTo>
                      <a:pt x="7620000" y="100330"/>
                      <a:pt x="7519670" y="0"/>
                      <a:pt x="7397750" y="0"/>
                    </a:cubicBezTo>
                    <a:lnTo>
                      <a:pt x="222250" y="0"/>
                    </a:lnTo>
                    <a:cubicBezTo>
                      <a:pt x="100330" y="0"/>
                      <a:pt x="0" y="100330"/>
                      <a:pt x="0" y="222250"/>
                    </a:cubicBezTo>
                    <a:lnTo>
                      <a:pt x="0" y="42665548"/>
                    </a:lnTo>
                    <a:cubicBezTo>
                      <a:pt x="0" y="42788737"/>
                      <a:pt x="100330" y="42887798"/>
                      <a:pt x="222250" y="42887798"/>
                    </a:cubicBezTo>
                    <a:lnTo>
                      <a:pt x="3547110" y="42887798"/>
                    </a:lnTo>
                    <a:lnTo>
                      <a:pt x="3808730" y="43525337"/>
                    </a:lnTo>
                    <a:lnTo>
                      <a:pt x="4070350" y="42887798"/>
                    </a:lnTo>
                    <a:lnTo>
                      <a:pt x="7395210" y="42887798"/>
                    </a:lnTo>
                    <a:cubicBezTo>
                      <a:pt x="7519670" y="42889069"/>
                      <a:pt x="7620000" y="42790008"/>
                      <a:pt x="7620000" y="42666819"/>
                    </a:cubicBezTo>
                    <a:lnTo>
                      <a:pt x="7620000" y="42666819"/>
                    </a:lnTo>
                    <a:close/>
                  </a:path>
                </a:pathLst>
              </a:custGeom>
              <a:solidFill>
                <a:srgbClr val="FF6B6C"/>
              </a:solidFill>
            </p:spPr>
          </p:sp>
        </p:grpSp>
        <p:grpSp>
          <p:nvGrpSpPr>
            <p:cNvPr id="67" name="Group 22">
              <a:extLst>
                <a:ext uri="{FF2B5EF4-FFF2-40B4-BE49-F238E27FC236}">
                  <a16:creationId xmlns:a16="http://schemas.microsoft.com/office/drawing/2014/main" id="{AFDBF252-B7F6-E51E-E1BD-3EC5D3BA7E74}"/>
                </a:ext>
              </a:extLst>
            </p:cNvPr>
            <p:cNvGrpSpPr/>
            <p:nvPr/>
          </p:nvGrpSpPr>
          <p:grpSpPr>
            <a:xfrm rot="5400000">
              <a:off x="19104" y="2148"/>
              <a:ext cx="2002" cy="11439"/>
              <a:chOff x="0" y="0"/>
              <a:chExt cx="7620000" cy="43527878"/>
            </a:xfrm>
          </p:grpSpPr>
          <p:sp>
            <p:nvSpPr>
              <p:cNvPr id="84" name="Freeform 23">
                <a:extLst>
                  <a:ext uri="{FF2B5EF4-FFF2-40B4-BE49-F238E27FC236}">
                    <a16:creationId xmlns:a16="http://schemas.microsoft.com/office/drawing/2014/main" id="{54918F64-A4D7-BFA8-1FE9-66C185E72D91}"/>
                  </a:ext>
                </a:extLst>
              </p:cNvPr>
              <p:cNvSpPr/>
              <p:nvPr/>
            </p:nvSpPr>
            <p:spPr>
              <a:xfrm>
                <a:off x="0" y="0"/>
                <a:ext cx="7620000" cy="43525337"/>
              </a:xfrm>
              <a:custGeom>
                <a:avLst/>
                <a:gdLst/>
                <a:ahLst/>
                <a:cxnLst/>
                <a:rect l="l" t="t" r="r" b="b"/>
                <a:pathLst>
                  <a:path w="7620000" h="43525337">
                    <a:moveTo>
                      <a:pt x="7620000" y="42666819"/>
                    </a:moveTo>
                    <a:lnTo>
                      <a:pt x="7620000" y="222250"/>
                    </a:lnTo>
                    <a:cubicBezTo>
                      <a:pt x="7620000" y="100330"/>
                      <a:pt x="7519670" y="0"/>
                      <a:pt x="7397750" y="0"/>
                    </a:cubicBezTo>
                    <a:lnTo>
                      <a:pt x="222250" y="0"/>
                    </a:lnTo>
                    <a:cubicBezTo>
                      <a:pt x="100330" y="0"/>
                      <a:pt x="0" y="100330"/>
                      <a:pt x="0" y="222250"/>
                    </a:cubicBezTo>
                    <a:lnTo>
                      <a:pt x="0" y="42665548"/>
                    </a:lnTo>
                    <a:cubicBezTo>
                      <a:pt x="0" y="42788737"/>
                      <a:pt x="100330" y="42887798"/>
                      <a:pt x="222250" y="42887798"/>
                    </a:cubicBezTo>
                    <a:lnTo>
                      <a:pt x="3547110" y="42887798"/>
                    </a:lnTo>
                    <a:lnTo>
                      <a:pt x="3808730" y="43525337"/>
                    </a:lnTo>
                    <a:lnTo>
                      <a:pt x="4070350" y="42887798"/>
                    </a:lnTo>
                    <a:lnTo>
                      <a:pt x="7395210" y="42887798"/>
                    </a:lnTo>
                    <a:cubicBezTo>
                      <a:pt x="7519670" y="42889069"/>
                      <a:pt x="7620000" y="42790008"/>
                      <a:pt x="7620000" y="42666819"/>
                    </a:cubicBezTo>
                    <a:lnTo>
                      <a:pt x="7620000" y="42666819"/>
                    </a:lnTo>
                    <a:close/>
                  </a:path>
                </a:pathLst>
              </a:custGeom>
              <a:solidFill>
                <a:srgbClr val="00C2CB"/>
              </a:solidFill>
            </p:spPr>
          </p:sp>
        </p:grpSp>
        <p:grpSp>
          <p:nvGrpSpPr>
            <p:cNvPr id="68" name="Group 44">
              <a:extLst>
                <a:ext uri="{FF2B5EF4-FFF2-40B4-BE49-F238E27FC236}">
                  <a16:creationId xmlns:a16="http://schemas.microsoft.com/office/drawing/2014/main" id="{995A6B65-84BC-F560-982E-0A3DC28AD079}"/>
                </a:ext>
              </a:extLst>
            </p:cNvPr>
            <p:cNvGrpSpPr/>
            <p:nvPr/>
          </p:nvGrpSpPr>
          <p:grpSpPr>
            <a:xfrm rot="5400000">
              <a:off x="19104" y="5604"/>
              <a:ext cx="2002" cy="11439"/>
              <a:chOff x="0" y="0"/>
              <a:chExt cx="7620000" cy="43527878"/>
            </a:xfrm>
          </p:grpSpPr>
          <p:sp>
            <p:nvSpPr>
              <p:cNvPr id="83" name="Freeform 45">
                <a:extLst>
                  <a:ext uri="{FF2B5EF4-FFF2-40B4-BE49-F238E27FC236}">
                    <a16:creationId xmlns:a16="http://schemas.microsoft.com/office/drawing/2014/main" id="{C156559F-E32C-AACA-F137-48C414C58B4A}"/>
                  </a:ext>
                </a:extLst>
              </p:cNvPr>
              <p:cNvSpPr/>
              <p:nvPr/>
            </p:nvSpPr>
            <p:spPr>
              <a:xfrm>
                <a:off x="0" y="0"/>
                <a:ext cx="7620000" cy="43525337"/>
              </a:xfrm>
              <a:custGeom>
                <a:avLst/>
                <a:gdLst/>
                <a:ahLst/>
                <a:cxnLst/>
                <a:rect l="l" t="t" r="r" b="b"/>
                <a:pathLst>
                  <a:path w="7620000" h="43525337">
                    <a:moveTo>
                      <a:pt x="7620000" y="42666819"/>
                    </a:moveTo>
                    <a:lnTo>
                      <a:pt x="7620000" y="222250"/>
                    </a:lnTo>
                    <a:cubicBezTo>
                      <a:pt x="7620000" y="100330"/>
                      <a:pt x="7519670" y="0"/>
                      <a:pt x="7397750" y="0"/>
                    </a:cubicBezTo>
                    <a:lnTo>
                      <a:pt x="222250" y="0"/>
                    </a:lnTo>
                    <a:cubicBezTo>
                      <a:pt x="100330" y="0"/>
                      <a:pt x="0" y="100330"/>
                      <a:pt x="0" y="222250"/>
                    </a:cubicBezTo>
                    <a:lnTo>
                      <a:pt x="0" y="42665548"/>
                    </a:lnTo>
                    <a:cubicBezTo>
                      <a:pt x="0" y="42788737"/>
                      <a:pt x="100330" y="42887798"/>
                      <a:pt x="222250" y="42887798"/>
                    </a:cubicBezTo>
                    <a:lnTo>
                      <a:pt x="3547110" y="42887798"/>
                    </a:lnTo>
                    <a:lnTo>
                      <a:pt x="3808730" y="43525337"/>
                    </a:lnTo>
                    <a:lnTo>
                      <a:pt x="4070350" y="42887798"/>
                    </a:lnTo>
                    <a:lnTo>
                      <a:pt x="7395210" y="42887798"/>
                    </a:lnTo>
                    <a:cubicBezTo>
                      <a:pt x="7519670" y="42889069"/>
                      <a:pt x="7620000" y="42790008"/>
                      <a:pt x="7620000" y="42666819"/>
                    </a:cubicBezTo>
                    <a:lnTo>
                      <a:pt x="7620000" y="42666819"/>
                    </a:lnTo>
                    <a:close/>
                  </a:path>
                </a:pathLst>
              </a:custGeom>
              <a:solidFill>
                <a:srgbClr val="FFAC2A"/>
              </a:solidFill>
            </p:spPr>
          </p:sp>
        </p:grpSp>
        <p:grpSp>
          <p:nvGrpSpPr>
            <p:cNvPr id="69" name="Group 46">
              <a:extLst>
                <a:ext uri="{FF2B5EF4-FFF2-40B4-BE49-F238E27FC236}">
                  <a16:creationId xmlns:a16="http://schemas.microsoft.com/office/drawing/2014/main" id="{0B8DC266-0FE9-B365-2382-4C7CAA3A5DAA}"/>
                </a:ext>
              </a:extLst>
            </p:cNvPr>
            <p:cNvGrpSpPr/>
            <p:nvPr/>
          </p:nvGrpSpPr>
          <p:grpSpPr>
            <a:xfrm rot="5400000">
              <a:off x="19104" y="9061"/>
              <a:ext cx="2002" cy="11439"/>
              <a:chOff x="0" y="0"/>
              <a:chExt cx="7620000" cy="43527878"/>
            </a:xfrm>
          </p:grpSpPr>
          <p:sp>
            <p:nvSpPr>
              <p:cNvPr id="82" name="Freeform 47">
                <a:extLst>
                  <a:ext uri="{FF2B5EF4-FFF2-40B4-BE49-F238E27FC236}">
                    <a16:creationId xmlns:a16="http://schemas.microsoft.com/office/drawing/2014/main" id="{5755FF14-3F83-970F-D4B1-4F814BFB7558}"/>
                  </a:ext>
                </a:extLst>
              </p:cNvPr>
              <p:cNvSpPr/>
              <p:nvPr/>
            </p:nvSpPr>
            <p:spPr>
              <a:xfrm>
                <a:off x="0" y="0"/>
                <a:ext cx="7620000" cy="43525337"/>
              </a:xfrm>
              <a:custGeom>
                <a:avLst/>
                <a:gdLst/>
                <a:ahLst/>
                <a:cxnLst/>
                <a:rect l="l" t="t" r="r" b="b"/>
                <a:pathLst>
                  <a:path w="7620000" h="43525337">
                    <a:moveTo>
                      <a:pt x="7620000" y="42666819"/>
                    </a:moveTo>
                    <a:lnTo>
                      <a:pt x="7620000" y="222250"/>
                    </a:lnTo>
                    <a:cubicBezTo>
                      <a:pt x="7620000" y="100330"/>
                      <a:pt x="7519670" y="0"/>
                      <a:pt x="7397750" y="0"/>
                    </a:cubicBezTo>
                    <a:lnTo>
                      <a:pt x="222250" y="0"/>
                    </a:lnTo>
                    <a:cubicBezTo>
                      <a:pt x="100330" y="0"/>
                      <a:pt x="0" y="100330"/>
                      <a:pt x="0" y="222250"/>
                    </a:cubicBezTo>
                    <a:lnTo>
                      <a:pt x="0" y="42665548"/>
                    </a:lnTo>
                    <a:cubicBezTo>
                      <a:pt x="0" y="42788737"/>
                      <a:pt x="100330" y="42887798"/>
                      <a:pt x="222250" y="42887798"/>
                    </a:cubicBezTo>
                    <a:lnTo>
                      <a:pt x="3547110" y="42887798"/>
                    </a:lnTo>
                    <a:lnTo>
                      <a:pt x="3808730" y="43525337"/>
                    </a:lnTo>
                    <a:lnTo>
                      <a:pt x="4070350" y="42887798"/>
                    </a:lnTo>
                    <a:lnTo>
                      <a:pt x="7395210" y="42887798"/>
                    </a:lnTo>
                    <a:cubicBezTo>
                      <a:pt x="7519670" y="42889069"/>
                      <a:pt x="7620000" y="42790008"/>
                      <a:pt x="7620000" y="42666819"/>
                    </a:cubicBezTo>
                    <a:lnTo>
                      <a:pt x="7620000" y="42666819"/>
                    </a:lnTo>
                    <a:close/>
                  </a:path>
                </a:pathLst>
              </a:custGeom>
              <a:solidFill>
                <a:srgbClr val="36BAF1"/>
              </a:solidFill>
            </p:spPr>
          </p:sp>
        </p:grpSp>
        <p:sp>
          <p:nvSpPr>
            <p:cNvPr id="70" name="TextBox 63">
              <a:extLst>
                <a:ext uri="{FF2B5EF4-FFF2-40B4-BE49-F238E27FC236}">
                  <a16:creationId xmlns:a16="http://schemas.microsoft.com/office/drawing/2014/main" id="{8A1A8ED8-6D89-C940-3B0B-3B0179A609F0}"/>
                </a:ext>
              </a:extLst>
            </p:cNvPr>
            <p:cNvSpPr txBox="1"/>
            <p:nvPr/>
          </p:nvSpPr>
          <p:spPr>
            <a:xfrm>
              <a:off x="14770" y="3453"/>
              <a:ext cx="10651" cy="1602"/>
            </a:xfrm>
            <a:prstGeom prst="rect">
              <a:avLst/>
            </a:prstGeom>
          </p:spPr>
          <p:txBody>
            <a:bodyPr lIns="0" tIns="0" rIns="0" bIns="0" rtlCol="0" anchor="t">
              <a:spAutoFit/>
            </a:bodyPr>
            <a:lstStyle/>
            <a:p>
              <a:pPr>
                <a:lnSpc>
                  <a:spcPts val="2755"/>
                </a:lnSpc>
              </a:pPr>
              <a:r>
                <a:rPr lang="en-US" sz="1720" spc="68" dirty="0">
                  <a:solidFill>
                    <a:srgbClr val="F7F5FA"/>
                  </a:solidFill>
                  <a:ea typeface="思源宋体-粗体" panose="02020600000000000000" charset="-122"/>
                </a:rPr>
                <a:t>智安之眼采用yolov5、OpenPose和电子围栏算法进行危险行为识别，前端采用vue2/</a:t>
              </a:r>
              <a:r>
                <a:rPr lang="en-US" sz="1720" spc="68" dirty="0" err="1">
                  <a:solidFill>
                    <a:srgbClr val="F7F5FA"/>
                  </a:solidFill>
                  <a:ea typeface="思源宋体-粗体" panose="02020600000000000000" charset="-122"/>
                </a:rPr>
                <a:t>Three.js，后端采用springboot框架，数据库采用MySQL和Redis</a:t>
              </a:r>
              <a:r>
                <a:rPr lang="en-US" sz="1720" spc="68" dirty="0">
                  <a:solidFill>
                    <a:srgbClr val="F7F5FA"/>
                  </a:solidFill>
                  <a:ea typeface="思源宋体-粗体" panose="02020600000000000000" charset="-122"/>
                </a:rPr>
                <a:t>。</a:t>
              </a:r>
            </a:p>
          </p:txBody>
        </p:sp>
        <p:sp>
          <p:nvSpPr>
            <p:cNvPr id="79" name="TextBox 71">
              <a:extLst>
                <a:ext uri="{FF2B5EF4-FFF2-40B4-BE49-F238E27FC236}">
                  <a16:creationId xmlns:a16="http://schemas.microsoft.com/office/drawing/2014/main" id="{6754E106-01C0-8A8A-3BC9-9A9ACC53087B}"/>
                </a:ext>
              </a:extLst>
            </p:cNvPr>
            <p:cNvSpPr txBox="1"/>
            <p:nvPr/>
          </p:nvSpPr>
          <p:spPr>
            <a:xfrm>
              <a:off x="14661" y="10387"/>
              <a:ext cx="11164" cy="1711"/>
            </a:xfrm>
            <a:prstGeom prst="rect">
              <a:avLst/>
            </a:prstGeom>
          </p:spPr>
          <p:txBody>
            <a:bodyPr lIns="0" tIns="0" rIns="0" bIns="0" rtlCol="0" anchor="t">
              <a:spAutoFit/>
            </a:bodyPr>
            <a:lstStyle/>
            <a:p>
              <a:pPr>
                <a:lnSpc>
                  <a:spcPts val="2970"/>
                </a:lnSpc>
              </a:pPr>
              <a:r>
                <a:rPr lang="en-US" sz="1855" spc="74">
                  <a:solidFill>
                    <a:srgbClr val="F7F5FA"/>
                  </a:solidFill>
                  <a:ea typeface="思源宋体-粗体" panose="02020600000000000000" charset="-122"/>
                </a:rPr>
                <a:t>近年来，校园安全事故频频发生，建立一套基于人工智能的校园安全保障系统是市场的需求，智安之眼使用的人力资源、自然资源和资金条件等项目成本均在可以接受的范围内。</a:t>
              </a:r>
            </a:p>
          </p:txBody>
        </p:sp>
        <p:sp>
          <p:nvSpPr>
            <p:cNvPr id="80" name="TextBox 72">
              <a:extLst>
                <a:ext uri="{FF2B5EF4-FFF2-40B4-BE49-F238E27FC236}">
                  <a16:creationId xmlns:a16="http://schemas.microsoft.com/office/drawing/2014/main" id="{F006BC44-2C66-B997-8732-E85092449D9A}"/>
                </a:ext>
              </a:extLst>
            </p:cNvPr>
            <p:cNvSpPr txBox="1"/>
            <p:nvPr/>
          </p:nvSpPr>
          <p:spPr>
            <a:xfrm>
              <a:off x="14661" y="6983"/>
              <a:ext cx="11164" cy="1711"/>
            </a:xfrm>
            <a:prstGeom prst="rect">
              <a:avLst/>
            </a:prstGeom>
          </p:spPr>
          <p:txBody>
            <a:bodyPr lIns="0" tIns="0" rIns="0" bIns="0" rtlCol="0" anchor="t">
              <a:spAutoFit/>
            </a:bodyPr>
            <a:lstStyle/>
            <a:p>
              <a:pPr>
                <a:lnSpc>
                  <a:spcPts val="2970"/>
                </a:lnSpc>
              </a:pPr>
              <a:r>
                <a:rPr lang="en-US" sz="1855" spc="74">
                  <a:solidFill>
                    <a:srgbClr val="F7F5FA"/>
                  </a:solidFill>
                  <a:ea typeface="思源宋体-粗体" panose="02020600000000000000" charset="-122"/>
                </a:rPr>
                <a:t>智安之眼系统的主要成本包括硬件、软件和安装成本。在开发过程中，我们需要确保该系统成本在预算范围内，且该系统的收益大于成本。</a:t>
              </a:r>
            </a:p>
          </p:txBody>
        </p:sp>
        <p:sp>
          <p:nvSpPr>
            <p:cNvPr id="81" name="TextBox 73">
              <a:extLst>
                <a:ext uri="{FF2B5EF4-FFF2-40B4-BE49-F238E27FC236}">
                  <a16:creationId xmlns:a16="http://schemas.microsoft.com/office/drawing/2014/main" id="{428E98D4-33BD-AF01-6844-E0B435B87871}"/>
                </a:ext>
              </a:extLst>
            </p:cNvPr>
            <p:cNvSpPr txBox="1"/>
            <p:nvPr/>
          </p:nvSpPr>
          <p:spPr>
            <a:xfrm>
              <a:off x="14719" y="13755"/>
              <a:ext cx="11047" cy="1711"/>
            </a:xfrm>
            <a:prstGeom prst="rect">
              <a:avLst/>
            </a:prstGeom>
          </p:spPr>
          <p:txBody>
            <a:bodyPr lIns="0" tIns="0" rIns="0" bIns="0" rtlCol="0" anchor="t">
              <a:spAutoFit/>
            </a:bodyPr>
            <a:lstStyle/>
            <a:p>
              <a:pPr>
                <a:lnSpc>
                  <a:spcPts val="2970"/>
                </a:lnSpc>
              </a:pPr>
              <a:r>
                <a:rPr lang="en-US" sz="1855" spc="74">
                  <a:solidFill>
                    <a:srgbClr val="F7F5FA"/>
                  </a:solidFill>
                  <a:ea typeface="思源宋体-粗体" panose="02020600000000000000" charset="-122"/>
                </a:rPr>
                <a:t>智安之眼能够针对校园内发生的突发事件做出及时预警和响应，未来可应用于各大校园里保障师生安全，实现人防、物防和技防相结合的智慧平安校园建设目标。</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08599" y="2185070"/>
            <a:ext cx="1008505" cy="989455"/>
            <a:chOff x="0" y="0"/>
            <a:chExt cx="828449" cy="812800"/>
          </a:xfrm>
        </p:grpSpPr>
        <p:sp>
          <p:nvSpPr>
            <p:cNvPr id="3" name="Freeform 3"/>
            <p:cNvSpPr/>
            <p:nvPr/>
          </p:nvSpPr>
          <p:spPr>
            <a:xfrm>
              <a:off x="9638" y="0"/>
              <a:ext cx="809173" cy="812800"/>
            </a:xfrm>
            <a:custGeom>
              <a:avLst/>
              <a:gdLst/>
              <a:ahLst/>
              <a:cxnLst/>
              <a:rect l="l" t="t" r="r" b="b"/>
              <a:pathLst>
                <a:path w="809173" h="812800">
                  <a:moveTo>
                    <a:pt x="404586" y="0"/>
                  </a:moveTo>
                  <a:cubicBezTo>
                    <a:pt x="628326" y="1001"/>
                    <a:pt x="809173" y="182659"/>
                    <a:pt x="809173" y="406400"/>
                  </a:cubicBezTo>
                  <a:cubicBezTo>
                    <a:pt x="809173" y="630141"/>
                    <a:pt x="628326" y="811799"/>
                    <a:pt x="404586" y="812800"/>
                  </a:cubicBezTo>
                  <a:cubicBezTo>
                    <a:pt x="180847" y="811799"/>
                    <a:pt x="0" y="630141"/>
                    <a:pt x="0" y="406400"/>
                  </a:cubicBezTo>
                  <a:cubicBezTo>
                    <a:pt x="0" y="182659"/>
                    <a:pt x="180847" y="1001"/>
                    <a:pt x="404586" y="0"/>
                  </a:cubicBezTo>
                  <a:close/>
                </a:path>
              </a:pathLst>
            </a:custGeom>
            <a:solidFill>
              <a:srgbClr val="FF6B6C"/>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80"/>
                </a:lnSpc>
              </a:pPr>
              <a:endParaRPr/>
            </a:p>
          </p:txBody>
        </p:sp>
      </p:grpSp>
      <p:sp>
        <p:nvSpPr>
          <p:cNvPr id="8" name="AutoShape 8"/>
          <p:cNvSpPr/>
          <p:nvPr/>
        </p:nvSpPr>
        <p:spPr>
          <a:xfrm>
            <a:off x="4016230" y="1585831"/>
            <a:ext cx="0" cy="7538389"/>
          </a:xfrm>
          <a:prstGeom prst="line">
            <a:avLst/>
          </a:prstGeom>
          <a:ln w="95250" cap="rnd">
            <a:solidFill>
              <a:srgbClr val="D9D9D9"/>
            </a:solidFill>
            <a:prstDash val="solid"/>
            <a:headEnd type="oval" w="lg" len="lg"/>
            <a:tailEnd type="none" w="sm" len="sm"/>
          </a:ln>
        </p:spPr>
      </p:sp>
      <p:grpSp>
        <p:nvGrpSpPr>
          <p:cNvPr id="9" name="Group 9"/>
          <p:cNvGrpSpPr>
            <a:grpSpLocks noChangeAspect="1"/>
          </p:cNvGrpSpPr>
          <p:nvPr/>
        </p:nvGrpSpPr>
        <p:grpSpPr>
          <a:xfrm>
            <a:off x="3759221" y="2552127"/>
            <a:ext cx="498892" cy="498892"/>
            <a:chOff x="0" y="0"/>
            <a:chExt cx="495300" cy="495300"/>
          </a:xfrm>
        </p:grpSpPr>
        <p:sp>
          <p:nvSpPr>
            <p:cNvPr id="10" name="Freeform 10"/>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id="11" name="Freeform 11"/>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6B6C"/>
            </a:solidFill>
          </p:spPr>
        </p:sp>
      </p:grpSp>
      <p:grpSp>
        <p:nvGrpSpPr>
          <p:cNvPr id="12" name="Group 12"/>
          <p:cNvGrpSpPr>
            <a:grpSpLocks noChangeAspect="1"/>
          </p:cNvGrpSpPr>
          <p:nvPr/>
        </p:nvGrpSpPr>
        <p:grpSpPr>
          <a:xfrm>
            <a:off x="3759221" y="4746451"/>
            <a:ext cx="498892" cy="498892"/>
            <a:chOff x="0" y="0"/>
            <a:chExt cx="495300" cy="495300"/>
          </a:xfrm>
        </p:grpSpPr>
        <p:sp>
          <p:nvSpPr>
            <p:cNvPr id="13" name="Freeform 13"/>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id="14" name="Freeform 14"/>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C2CB"/>
            </a:solidFill>
          </p:spPr>
        </p:sp>
      </p:grpSp>
      <p:sp>
        <p:nvSpPr>
          <p:cNvPr id="15" name="AutoShape 15"/>
          <p:cNvSpPr/>
          <p:nvPr/>
        </p:nvSpPr>
        <p:spPr>
          <a:xfrm>
            <a:off x="4065392" y="3057608"/>
            <a:ext cx="3130982" cy="0"/>
          </a:xfrm>
          <a:prstGeom prst="line">
            <a:avLst/>
          </a:prstGeom>
          <a:ln w="19050" cap="flat">
            <a:solidFill>
              <a:srgbClr val="201E1F"/>
            </a:solidFill>
            <a:prstDash val="sysDot"/>
            <a:headEnd type="none" w="sm" len="sm"/>
            <a:tailEnd type="none" w="sm" len="sm"/>
          </a:ln>
        </p:spPr>
      </p:sp>
      <p:sp>
        <p:nvSpPr>
          <p:cNvPr id="16" name="AutoShape 16"/>
          <p:cNvSpPr/>
          <p:nvPr/>
        </p:nvSpPr>
        <p:spPr>
          <a:xfrm>
            <a:off x="4065392" y="5228943"/>
            <a:ext cx="3130982" cy="0"/>
          </a:xfrm>
          <a:prstGeom prst="line">
            <a:avLst/>
          </a:prstGeom>
          <a:ln w="19050" cap="flat">
            <a:solidFill>
              <a:srgbClr val="201E1F"/>
            </a:solidFill>
            <a:prstDash val="sysDot"/>
            <a:headEnd type="none" w="sm" len="sm"/>
            <a:tailEnd type="none" w="sm" len="sm"/>
          </a:ln>
        </p:spPr>
      </p:sp>
      <p:grpSp>
        <p:nvGrpSpPr>
          <p:cNvPr id="17" name="Group 17"/>
          <p:cNvGrpSpPr/>
          <p:nvPr/>
        </p:nvGrpSpPr>
        <p:grpSpPr>
          <a:xfrm>
            <a:off x="7729774" y="4501170"/>
            <a:ext cx="989455" cy="989455"/>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C2C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080"/>
                </a:lnSpc>
              </a:pPr>
              <a:endParaRPr/>
            </a:p>
          </p:txBody>
        </p:sp>
      </p:grpSp>
      <p:grpSp>
        <p:nvGrpSpPr>
          <p:cNvPr id="27" name="Group 27"/>
          <p:cNvGrpSpPr>
            <a:grpSpLocks noChangeAspect="1"/>
          </p:cNvGrpSpPr>
          <p:nvPr/>
        </p:nvGrpSpPr>
        <p:grpSpPr>
          <a:xfrm>
            <a:off x="3759221" y="6940776"/>
            <a:ext cx="498892" cy="498892"/>
            <a:chOff x="0" y="0"/>
            <a:chExt cx="495300" cy="495300"/>
          </a:xfrm>
        </p:grpSpPr>
        <p:sp>
          <p:nvSpPr>
            <p:cNvPr id="28" name="Freeform 2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id="29" name="Freeform 2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AC2A"/>
            </a:solidFill>
          </p:spPr>
        </p:sp>
      </p:grpSp>
      <p:sp>
        <p:nvSpPr>
          <p:cNvPr id="30" name="AutoShape 30"/>
          <p:cNvSpPr/>
          <p:nvPr/>
        </p:nvSpPr>
        <p:spPr>
          <a:xfrm>
            <a:off x="4065392" y="7400278"/>
            <a:ext cx="3130982" cy="0"/>
          </a:xfrm>
          <a:prstGeom prst="line">
            <a:avLst/>
          </a:prstGeom>
          <a:ln w="19050" cap="flat">
            <a:solidFill>
              <a:srgbClr val="201E1F"/>
            </a:solidFill>
            <a:prstDash val="sysDot"/>
            <a:headEnd type="none" w="sm" len="sm"/>
            <a:tailEnd type="none" w="sm" len="sm"/>
          </a:ln>
        </p:spPr>
      </p:sp>
      <p:grpSp>
        <p:nvGrpSpPr>
          <p:cNvPr id="31" name="Group 31"/>
          <p:cNvGrpSpPr/>
          <p:nvPr/>
        </p:nvGrpSpPr>
        <p:grpSpPr>
          <a:xfrm>
            <a:off x="7729774" y="6695495"/>
            <a:ext cx="989455" cy="989455"/>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AC2A"/>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3080"/>
                </a:lnSpc>
              </a:pPr>
              <a:endParaRPr/>
            </a:p>
          </p:txBody>
        </p:sp>
      </p:grpSp>
      <p:grpSp>
        <p:nvGrpSpPr>
          <p:cNvPr id="37" name="Group 37"/>
          <p:cNvGrpSpPr>
            <a:grpSpLocks noChangeAspect="1"/>
          </p:cNvGrpSpPr>
          <p:nvPr/>
        </p:nvGrpSpPr>
        <p:grpSpPr>
          <a:xfrm>
            <a:off x="3759221" y="9135101"/>
            <a:ext cx="498892" cy="498892"/>
            <a:chOff x="0" y="0"/>
            <a:chExt cx="495300" cy="495300"/>
          </a:xfrm>
        </p:grpSpPr>
        <p:sp>
          <p:nvSpPr>
            <p:cNvPr id="38" name="Freeform 38"/>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sp>
        <p:sp>
          <p:nvSpPr>
            <p:cNvPr id="39" name="Freeform 39"/>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36BAF1"/>
            </a:solidFill>
          </p:spPr>
        </p:sp>
      </p:grpSp>
      <p:sp>
        <p:nvSpPr>
          <p:cNvPr id="40" name="AutoShape 40"/>
          <p:cNvSpPr/>
          <p:nvPr/>
        </p:nvSpPr>
        <p:spPr>
          <a:xfrm>
            <a:off x="4065392" y="9571613"/>
            <a:ext cx="3130982" cy="0"/>
          </a:xfrm>
          <a:prstGeom prst="line">
            <a:avLst/>
          </a:prstGeom>
          <a:ln w="19050" cap="flat">
            <a:solidFill>
              <a:srgbClr val="201E1F"/>
            </a:solidFill>
            <a:prstDash val="sysDot"/>
            <a:headEnd type="none" w="sm" len="sm"/>
            <a:tailEnd type="none" w="sm" len="sm"/>
          </a:ln>
        </p:spPr>
      </p:sp>
      <p:grpSp>
        <p:nvGrpSpPr>
          <p:cNvPr id="41" name="Group 41"/>
          <p:cNvGrpSpPr/>
          <p:nvPr/>
        </p:nvGrpSpPr>
        <p:grpSpPr>
          <a:xfrm>
            <a:off x="7729774" y="8890999"/>
            <a:ext cx="989455" cy="989455"/>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6BAF1"/>
            </a:soli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3080"/>
                </a:lnSpc>
              </a:pPr>
              <a:endParaRPr/>
            </a:p>
          </p:txBody>
        </p:sp>
      </p:grpSp>
      <p:pic>
        <p:nvPicPr>
          <p:cNvPr id="51" name="Picture 5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3874" y="2423493"/>
            <a:ext cx="446373" cy="471219"/>
          </a:xfrm>
          <a:prstGeom prst="rect">
            <a:avLst/>
          </a:prstGeom>
        </p:spPr>
      </p:pic>
      <p:pic>
        <p:nvPicPr>
          <p:cNvPr id="52" name="Picture 5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038600" y="4746451"/>
            <a:ext cx="371803" cy="441666"/>
          </a:xfrm>
          <a:prstGeom prst="rect">
            <a:avLst/>
          </a:prstGeom>
        </p:spPr>
      </p:pic>
      <p:pic>
        <p:nvPicPr>
          <p:cNvPr id="53" name="Picture 5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111147" y="6897621"/>
            <a:ext cx="256166" cy="441666"/>
          </a:xfrm>
          <a:prstGeom prst="rect">
            <a:avLst/>
          </a:prstGeom>
        </p:spPr>
      </p:pic>
      <p:pic>
        <p:nvPicPr>
          <p:cNvPr id="54" name="Picture 5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068057" y="9135101"/>
            <a:ext cx="342346" cy="390644"/>
          </a:xfrm>
          <a:prstGeom prst="rect">
            <a:avLst/>
          </a:prstGeom>
        </p:spPr>
      </p:pic>
      <p:grpSp>
        <p:nvGrpSpPr>
          <p:cNvPr id="75" name="组合 74"/>
          <p:cNvGrpSpPr/>
          <p:nvPr/>
        </p:nvGrpSpPr>
        <p:grpSpPr>
          <a:xfrm>
            <a:off x="2512060" y="2306955"/>
            <a:ext cx="989330" cy="989330"/>
            <a:chOff x="3956" y="3633"/>
            <a:chExt cx="1558" cy="1558"/>
          </a:xfrm>
        </p:grpSpPr>
        <p:grpSp>
          <p:nvGrpSpPr>
            <p:cNvPr id="48" name="Group 48"/>
            <p:cNvGrpSpPr>
              <a:grpSpLocks noChangeAspect="1"/>
            </p:cNvGrpSpPr>
            <p:nvPr/>
          </p:nvGrpSpPr>
          <p:grpSpPr>
            <a:xfrm>
              <a:off x="3956" y="3633"/>
              <a:ext cx="1558" cy="1558"/>
              <a:chOff x="0" y="0"/>
              <a:chExt cx="495300" cy="495300"/>
            </a:xfrm>
          </p:grpSpPr>
          <p:sp>
            <p:nvSpPr>
              <p:cNvPr id="49" name="Freeform 49"/>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6B6C"/>
              </a:solidFill>
            </p:spPr>
          </p:sp>
          <p:sp>
            <p:nvSpPr>
              <p:cNvPr id="50" name="Freeform 50"/>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55" name="TextBox 55"/>
            <p:cNvSpPr txBox="1"/>
            <p:nvPr/>
          </p:nvSpPr>
          <p:spPr>
            <a:xfrm>
              <a:off x="4061" y="3912"/>
              <a:ext cx="1357" cy="809"/>
            </a:xfrm>
            <a:prstGeom prst="rect">
              <a:avLst/>
            </a:prstGeom>
          </p:spPr>
          <p:txBody>
            <a:bodyPr lIns="0" tIns="0" rIns="0" bIns="0" rtlCol="0" anchor="t">
              <a:spAutoFit/>
            </a:bodyPr>
            <a:lstStyle/>
            <a:p>
              <a:pPr algn="ctr">
                <a:lnSpc>
                  <a:spcPts val="4620"/>
                </a:lnSpc>
              </a:pPr>
              <a:r>
                <a:rPr lang="en-US" sz="3300" spc="132" dirty="0">
                  <a:solidFill>
                    <a:srgbClr val="201E1F"/>
                  </a:solidFill>
                  <a:latin typeface="黑体" panose="02010609060101010101" pitchFamily="49" charset="-122"/>
                  <a:ea typeface="黑体" panose="02010609060101010101" pitchFamily="49" charset="-122"/>
                </a:rPr>
                <a:t>01</a:t>
              </a:r>
            </a:p>
          </p:txBody>
        </p:sp>
      </p:grpSp>
      <p:grpSp>
        <p:nvGrpSpPr>
          <p:cNvPr id="76" name="组合 75"/>
          <p:cNvGrpSpPr/>
          <p:nvPr/>
        </p:nvGrpSpPr>
        <p:grpSpPr>
          <a:xfrm>
            <a:off x="2512060" y="4500880"/>
            <a:ext cx="989330" cy="989330"/>
            <a:chOff x="3956" y="7088"/>
            <a:chExt cx="1558" cy="1558"/>
          </a:xfrm>
        </p:grpSpPr>
        <p:grpSp>
          <p:nvGrpSpPr>
            <p:cNvPr id="5" name="Group 5"/>
            <p:cNvGrpSpPr>
              <a:grpSpLocks noChangeAspect="1"/>
            </p:cNvGrpSpPr>
            <p:nvPr/>
          </p:nvGrpSpPr>
          <p:grpSpPr>
            <a:xfrm>
              <a:off x="3956" y="7088"/>
              <a:ext cx="1558" cy="1558"/>
              <a:chOff x="0" y="0"/>
              <a:chExt cx="495300" cy="495300"/>
            </a:xfrm>
          </p:grpSpPr>
          <p:sp>
            <p:nvSpPr>
              <p:cNvPr id="6" name="Freeform 6"/>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00C2CB"/>
              </a:solidFill>
            </p:spPr>
          </p:sp>
          <p:sp>
            <p:nvSpPr>
              <p:cNvPr id="7" name="Freeform 7"/>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56" name="TextBox 56"/>
            <p:cNvSpPr txBox="1"/>
            <p:nvPr/>
          </p:nvSpPr>
          <p:spPr>
            <a:xfrm>
              <a:off x="4075" y="7400"/>
              <a:ext cx="1357" cy="809"/>
            </a:xfrm>
            <a:prstGeom prst="rect">
              <a:avLst/>
            </a:prstGeom>
          </p:spPr>
          <p:txBody>
            <a:bodyPr lIns="0" tIns="0" rIns="0" bIns="0" rtlCol="0" anchor="t">
              <a:spAutoFit/>
            </a:bodyPr>
            <a:lstStyle/>
            <a:p>
              <a:pPr algn="ctr">
                <a:lnSpc>
                  <a:spcPts val="4620"/>
                </a:lnSpc>
              </a:pPr>
              <a:r>
                <a:rPr lang="en-US" sz="3300" spc="132" dirty="0">
                  <a:solidFill>
                    <a:srgbClr val="201E1F"/>
                  </a:solidFill>
                  <a:latin typeface="黑体" panose="02010609060101010101" pitchFamily="49" charset="-122"/>
                  <a:ea typeface="黑体" panose="02010609060101010101" pitchFamily="49" charset="-122"/>
                </a:rPr>
                <a:t>02</a:t>
              </a:r>
            </a:p>
          </p:txBody>
        </p:sp>
      </p:grpSp>
      <p:sp>
        <p:nvSpPr>
          <p:cNvPr id="57" name="TextBox 57"/>
          <p:cNvSpPr txBox="1"/>
          <p:nvPr/>
        </p:nvSpPr>
        <p:spPr>
          <a:xfrm>
            <a:off x="4218477" y="2514027"/>
            <a:ext cx="2824811" cy="390748"/>
          </a:xfrm>
          <a:prstGeom prst="rect">
            <a:avLst/>
          </a:prstGeom>
        </p:spPr>
        <p:txBody>
          <a:bodyPr lIns="0" tIns="0" rIns="0" bIns="0" rtlCol="0" anchor="t">
            <a:spAutoFit/>
          </a:bodyPr>
          <a:lstStyle/>
          <a:p>
            <a:pPr algn="ctr">
              <a:lnSpc>
                <a:spcPts val="3500"/>
              </a:lnSpc>
            </a:pPr>
            <a:r>
              <a:rPr lang="en-US" sz="2500" dirty="0" err="1">
                <a:solidFill>
                  <a:srgbClr val="201E1F"/>
                </a:solidFill>
                <a:latin typeface="黑体" panose="02010609060101010101" pitchFamily="49" charset="-122"/>
                <a:ea typeface="黑体" panose="02010609060101010101" pitchFamily="49" charset="-122"/>
              </a:rPr>
              <a:t>技术可行性</a:t>
            </a:r>
            <a:endParaRPr lang="en-US" sz="2500" dirty="0">
              <a:solidFill>
                <a:srgbClr val="201E1F"/>
              </a:solidFill>
              <a:latin typeface="黑体" panose="02010609060101010101" pitchFamily="49" charset="-122"/>
              <a:ea typeface="黑体" panose="02010609060101010101" pitchFamily="49" charset="-122"/>
            </a:endParaRPr>
          </a:p>
        </p:txBody>
      </p:sp>
      <p:sp>
        <p:nvSpPr>
          <p:cNvPr id="58" name="TextBox 58"/>
          <p:cNvSpPr txBox="1"/>
          <p:nvPr/>
        </p:nvSpPr>
        <p:spPr>
          <a:xfrm>
            <a:off x="4238213" y="4654024"/>
            <a:ext cx="2824811" cy="390748"/>
          </a:xfrm>
          <a:prstGeom prst="rect">
            <a:avLst/>
          </a:prstGeom>
        </p:spPr>
        <p:txBody>
          <a:bodyPr lIns="0" tIns="0" rIns="0" bIns="0" rtlCol="0" anchor="t">
            <a:spAutoFit/>
          </a:bodyPr>
          <a:lstStyle/>
          <a:p>
            <a:pPr marL="0" lvl="0" indent="0" algn="ctr">
              <a:lnSpc>
                <a:spcPts val="3500"/>
              </a:lnSpc>
              <a:spcBef>
                <a:spcPct val="0"/>
              </a:spcBef>
            </a:pPr>
            <a:r>
              <a:rPr lang="en-US" sz="2500" u="none" dirty="0" err="1">
                <a:solidFill>
                  <a:srgbClr val="201E1F"/>
                </a:solidFill>
                <a:latin typeface="黑体" panose="02010609060101010101" pitchFamily="49" charset="-122"/>
                <a:ea typeface="黑体" panose="02010609060101010101" pitchFamily="49" charset="-122"/>
              </a:rPr>
              <a:t>经济可行性</a:t>
            </a:r>
            <a:endParaRPr lang="en-US" sz="2500" u="none" dirty="0">
              <a:solidFill>
                <a:srgbClr val="201E1F"/>
              </a:solidFill>
              <a:latin typeface="黑体" panose="02010609060101010101" pitchFamily="49" charset="-122"/>
              <a:ea typeface="黑体" panose="02010609060101010101" pitchFamily="49" charset="-122"/>
            </a:endParaRPr>
          </a:p>
        </p:txBody>
      </p:sp>
      <p:grpSp>
        <p:nvGrpSpPr>
          <p:cNvPr id="77" name="组合 76"/>
          <p:cNvGrpSpPr/>
          <p:nvPr/>
        </p:nvGrpSpPr>
        <p:grpSpPr>
          <a:xfrm>
            <a:off x="2512060" y="6695440"/>
            <a:ext cx="989330" cy="989330"/>
            <a:chOff x="3956" y="10544"/>
            <a:chExt cx="1558" cy="1558"/>
          </a:xfrm>
        </p:grpSpPr>
        <p:grpSp>
          <p:nvGrpSpPr>
            <p:cNvPr id="24" name="Group 24"/>
            <p:cNvGrpSpPr>
              <a:grpSpLocks noChangeAspect="1"/>
            </p:cNvGrpSpPr>
            <p:nvPr/>
          </p:nvGrpSpPr>
          <p:grpSpPr>
            <a:xfrm>
              <a:off x="3956" y="10544"/>
              <a:ext cx="1558" cy="1558"/>
              <a:chOff x="0" y="0"/>
              <a:chExt cx="495300" cy="495300"/>
            </a:xfrm>
          </p:grpSpPr>
          <p:sp>
            <p:nvSpPr>
              <p:cNvPr id="25" name="Freeform 2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AC2A"/>
              </a:solidFill>
            </p:spPr>
          </p:sp>
          <p:sp>
            <p:nvSpPr>
              <p:cNvPr id="26" name="Freeform 2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59" name="TextBox 59"/>
            <p:cNvSpPr txBox="1"/>
            <p:nvPr/>
          </p:nvSpPr>
          <p:spPr>
            <a:xfrm>
              <a:off x="4097" y="10826"/>
              <a:ext cx="1357" cy="809"/>
            </a:xfrm>
            <a:prstGeom prst="rect">
              <a:avLst/>
            </a:prstGeom>
          </p:spPr>
          <p:txBody>
            <a:bodyPr lIns="0" tIns="0" rIns="0" bIns="0" rtlCol="0" anchor="t">
              <a:spAutoFit/>
            </a:bodyPr>
            <a:lstStyle/>
            <a:p>
              <a:pPr algn="ctr">
                <a:lnSpc>
                  <a:spcPts val="4620"/>
                </a:lnSpc>
              </a:pPr>
              <a:r>
                <a:rPr lang="en-US" sz="3300" spc="132" dirty="0">
                  <a:solidFill>
                    <a:srgbClr val="201E1F"/>
                  </a:solidFill>
                  <a:latin typeface="黑体" panose="02010609060101010101" pitchFamily="49" charset="-122"/>
                  <a:ea typeface="黑体" panose="02010609060101010101" pitchFamily="49" charset="-122"/>
                </a:rPr>
                <a:t>03</a:t>
              </a:r>
            </a:p>
          </p:txBody>
        </p:sp>
      </p:grpSp>
      <p:sp>
        <p:nvSpPr>
          <p:cNvPr id="60" name="TextBox 60"/>
          <p:cNvSpPr txBox="1"/>
          <p:nvPr/>
        </p:nvSpPr>
        <p:spPr>
          <a:xfrm>
            <a:off x="4218477" y="6798178"/>
            <a:ext cx="2824811" cy="390748"/>
          </a:xfrm>
          <a:prstGeom prst="rect">
            <a:avLst/>
          </a:prstGeom>
        </p:spPr>
        <p:txBody>
          <a:bodyPr lIns="0" tIns="0" rIns="0" bIns="0" rtlCol="0" anchor="t">
            <a:spAutoFit/>
          </a:bodyPr>
          <a:lstStyle/>
          <a:p>
            <a:pPr marL="0" lvl="0" indent="0" algn="ctr">
              <a:lnSpc>
                <a:spcPts val="3500"/>
              </a:lnSpc>
              <a:spcBef>
                <a:spcPct val="0"/>
              </a:spcBef>
            </a:pPr>
            <a:r>
              <a:rPr lang="en-US" sz="2500" u="none" dirty="0" err="1">
                <a:solidFill>
                  <a:srgbClr val="201E1F"/>
                </a:solidFill>
                <a:latin typeface="黑体" panose="02010609060101010101" pitchFamily="49" charset="-122"/>
                <a:ea typeface="黑体" panose="02010609060101010101" pitchFamily="49" charset="-122"/>
              </a:rPr>
              <a:t>组织可行性</a:t>
            </a:r>
            <a:endParaRPr lang="en-US" sz="2500" u="none" dirty="0">
              <a:solidFill>
                <a:srgbClr val="201E1F"/>
              </a:solidFill>
              <a:latin typeface="黑体" panose="02010609060101010101" pitchFamily="49" charset="-122"/>
              <a:ea typeface="黑体" panose="02010609060101010101" pitchFamily="49" charset="-122"/>
            </a:endParaRPr>
          </a:p>
        </p:txBody>
      </p:sp>
      <p:grpSp>
        <p:nvGrpSpPr>
          <p:cNvPr id="78" name="组合 77"/>
          <p:cNvGrpSpPr/>
          <p:nvPr/>
        </p:nvGrpSpPr>
        <p:grpSpPr>
          <a:xfrm>
            <a:off x="2512060" y="8890000"/>
            <a:ext cx="989330" cy="989330"/>
            <a:chOff x="3956" y="14000"/>
            <a:chExt cx="1558" cy="1558"/>
          </a:xfrm>
        </p:grpSpPr>
        <p:grpSp>
          <p:nvGrpSpPr>
            <p:cNvPr id="34" name="Group 34"/>
            <p:cNvGrpSpPr>
              <a:grpSpLocks noChangeAspect="1"/>
            </p:cNvGrpSpPr>
            <p:nvPr/>
          </p:nvGrpSpPr>
          <p:grpSpPr>
            <a:xfrm>
              <a:off x="3956" y="14000"/>
              <a:ext cx="1558" cy="1558"/>
              <a:chOff x="0" y="0"/>
              <a:chExt cx="495300" cy="495300"/>
            </a:xfrm>
          </p:grpSpPr>
          <p:sp>
            <p:nvSpPr>
              <p:cNvPr id="35" name="Freeform 35"/>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36BAF1"/>
              </a:solidFill>
            </p:spPr>
          </p:sp>
          <p:sp>
            <p:nvSpPr>
              <p:cNvPr id="36" name="Freeform 36"/>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FFFFFF"/>
              </a:solidFill>
            </p:spPr>
          </p:sp>
        </p:grpSp>
        <p:sp>
          <p:nvSpPr>
            <p:cNvPr id="61" name="TextBox 61"/>
            <p:cNvSpPr txBox="1"/>
            <p:nvPr/>
          </p:nvSpPr>
          <p:spPr>
            <a:xfrm>
              <a:off x="4123" y="14284"/>
              <a:ext cx="1357" cy="809"/>
            </a:xfrm>
            <a:prstGeom prst="rect">
              <a:avLst/>
            </a:prstGeom>
          </p:spPr>
          <p:txBody>
            <a:bodyPr lIns="0" tIns="0" rIns="0" bIns="0" rtlCol="0" anchor="t">
              <a:spAutoFit/>
            </a:bodyPr>
            <a:lstStyle/>
            <a:p>
              <a:pPr algn="ctr">
                <a:lnSpc>
                  <a:spcPts val="4620"/>
                </a:lnSpc>
              </a:pPr>
              <a:r>
                <a:rPr lang="en-US" sz="3300" spc="132" dirty="0">
                  <a:solidFill>
                    <a:srgbClr val="201E1F"/>
                  </a:solidFill>
                  <a:latin typeface="黑体" panose="02010609060101010101" pitchFamily="49" charset="-122"/>
                  <a:ea typeface="黑体" panose="02010609060101010101" pitchFamily="49" charset="-122"/>
                </a:rPr>
                <a:t>04</a:t>
              </a:r>
            </a:p>
          </p:txBody>
        </p:sp>
      </p:grpSp>
      <p:sp>
        <p:nvSpPr>
          <p:cNvPr id="62" name="TextBox 62"/>
          <p:cNvSpPr txBox="1"/>
          <p:nvPr/>
        </p:nvSpPr>
        <p:spPr>
          <a:xfrm>
            <a:off x="4238213" y="9001769"/>
            <a:ext cx="2824811" cy="390748"/>
          </a:xfrm>
          <a:prstGeom prst="rect">
            <a:avLst/>
          </a:prstGeom>
        </p:spPr>
        <p:txBody>
          <a:bodyPr lIns="0" tIns="0" rIns="0" bIns="0" rtlCol="0" anchor="t">
            <a:spAutoFit/>
          </a:bodyPr>
          <a:lstStyle/>
          <a:p>
            <a:pPr marL="0" lvl="0" indent="0" algn="ctr">
              <a:lnSpc>
                <a:spcPts val="3500"/>
              </a:lnSpc>
              <a:spcBef>
                <a:spcPct val="0"/>
              </a:spcBef>
            </a:pPr>
            <a:r>
              <a:rPr lang="en-US" sz="2500" u="none" dirty="0" err="1">
                <a:solidFill>
                  <a:srgbClr val="201E1F"/>
                </a:solidFill>
                <a:latin typeface="黑体" panose="02010609060101010101" pitchFamily="49" charset="-122"/>
                <a:ea typeface="黑体" panose="02010609060101010101" pitchFamily="49" charset="-122"/>
              </a:rPr>
              <a:t>社会可行性</a:t>
            </a:r>
            <a:endParaRPr lang="en-US" sz="2500" u="none" dirty="0">
              <a:solidFill>
                <a:srgbClr val="201E1F"/>
              </a:solidFill>
              <a:latin typeface="黑体" panose="02010609060101010101" pitchFamily="49" charset="-122"/>
              <a:ea typeface="黑体" panose="02010609060101010101" pitchFamily="49" charset="-122"/>
            </a:endParaRPr>
          </a:p>
        </p:txBody>
      </p:sp>
      <p:sp>
        <p:nvSpPr>
          <p:cNvPr id="68" name="TextBox 68"/>
          <p:cNvSpPr txBox="1"/>
          <p:nvPr/>
        </p:nvSpPr>
        <p:spPr>
          <a:xfrm>
            <a:off x="5680064" y="338365"/>
            <a:ext cx="7083343" cy="1113731"/>
          </a:xfrm>
          <a:prstGeom prst="rect">
            <a:avLst/>
          </a:prstGeom>
        </p:spPr>
        <p:txBody>
          <a:bodyPr lIns="0" tIns="0" rIns="0" bIns="0" rtlCol="0" anchor="t">
            <a:spAutoFit/>
          </a:bodyPr>
          <a:lstStyle/>
          <a:p>
            <a:pPr algn="ctr">
              <a:lnSpc>
                <a:spcPts val="8345"/>
              </a:lnSpc>
            </a:pPr>
            <a:r>
              <a:rPr lang="en-US" sz="8260" spc="578" dirty="0" err="1">
                <a:solidFill>
                  <a:srgbClr val="000000"/>
                </a:solidFill>
                <a:latin typeface="华文行楷" panose="02010800040101010101" pitchFamily="2" charset="-122"/>
                <a:ea typeface="华文行楷" panose="02010800040101010101" pitchFamily="2" charset="-122"/>
              </a:rPr>
              <a:t>可行性分析</a:t>
            </a:r>
            <a:endParaRPr lang="en-US" sz="8260" spc="578" dirty="0">
              <a:solidFill>
                <a:srgbClr val="000000"/>
              </a:solidFill>
              <a:latin typeface="华文行楷" panose="02010800040101010101" pitchFamily="2" charset="-122"/>
              <a:ea typeface="华文行楷" panose="02010800040101010101" pitchFamily="2" charset="-122"/>
            </a:endParaRPr>
          </a:p>
        </p:txBody>
      </p:sp>
      <p:sp>
        <p:nvSpPr>
          <p:cNvPr id="69" name="TextBox 69"/>
          <p:cNvSpPr txBox="1"/>
          <p:nvPr/>
        </p:nvSpPr>
        <p:spPr>
          <a:xfrm>
            <a:off x="4895674" y="140690"/>
            <a:ext cx="1989639" cy="1575757"/>
          </a:xfrm>
          <a:prstGeom prst="rect">
            <a:avLst/>
          </a:prstGeom>
        </p:spPr>
        <p:txBody>
          <a:bodyPr lIns="0" tIns="0" rIns="0" bIns="0" rtlCol="0" anchor="t">
            <a:spAutoFit/>
          </a:bodyPr>
          <a:lstStyle/>
          <a:p>
            <a:pPr algn="ctr">
              <a:lnSpc>
                <a:spcPts val="11850"/>
              </a:lnSpc>
            </a:pPr>
            <a:r>
              <a:rPr lang="en-US" sz="11735" spc="821" dirty="0">
                <a:solidFill>
                  <a:srgbClr val="004AAD"/>
                </a:solidFill>
                <a:ea typeface="Nunito Bold" panose="00000800000000000000"/>
              </a:rPr>
              <a:t>「</a:t>
            </a:r>
          </a:p>
        </p:txBody>
      </p:sp>
      <p:sp>
        <p:nvSpPr>
          <p:cNvPr id="70" name="TextBox 70"/>
          <p:cNvSpPr txBox="1"/>
          <p:nvPr/>
        </p:nvSpPr>
        <p:spPr>
          <a:xfrm>
            <a:off x="11527434" y="233784"/>
            <a:ext cx="1864892" cy="1482663"/>
          </a:xfrm>
          <a:prstGeom prst="rect">
            <a:avLst/>
          </a:prstGeom>
        </p:spPr>
        <p:txBody>
          <a:bodyPr lIns="0" tIns="0" rIns="0" bIns="0" rtlCol="0" anchor="t">
            <a:spAutoFit/>
          </a:bodyPr>
          <a:lstStyle/>
          <a:p>
            <a:pPr algn="ctr">
              <a:lnSpc>
                <a:spcPts val="11110"/>
              </a:lnSpc>
            </a:pPr>
            <a:r>
              <a:rPr lang="en-US" sz="11000" spc="769">
                <a:solidFill>
                  <a:srgbClr val="004AAD"/>
                </a:solidFill>
                <a:ea typeface="Nunito" panose="00000500000000000000"/>
              </a:rPr>
              <a:t>」</a:t>
            </a:r>
          </a:p>
        </p:txBody>
      </p:sp>
      <p:grpSp>
        <p:nvGrpSpPr>
          <p:cNvPr id="74" name="组合 73"/>
          <p:cNvGrpSpPr/>
          <p:nvPr/>
        </p:nvGrpSpPr>
        <p:grpSpPr>
          <a:xfrm>
            <a:off x="9134475" y="2166620"/>
            <a:ext cx="7264400" cy="7854950"/>
            <a:chOff x="14385" y="3412"/>
            <a:chExt cx="11440" cy="12370"/>
          </a:xfrm>
        </p:grpSpPr>
        <p:grpSp>
          <p:nvGrpSpPr>
            <p:cNvPr id="20" name="Group 20"/>
            <p:cNvGrpSpPr/>
            <p:nvPr/>
          </p:nvGrpSpPr>
          <p:grpSpPr>
            <a:xfrm rot="5400000">
              <a:off x="19104" y="-1307"/>
              <a:ext cx="2002" cy="11439"/>
              <a:chOff x="0" y="0"/>
              <a:chExt cx="7620000" cy="43527878"/>
            </a:xfrm>
          </p:grpSpPr>
          <p:sp>
            <p:nvSpPr>
              <p:cNvPr id="21" name="Freeform 21"/>
              <p:cNvSpPr/>
              <p:nvPr/>
            </p:nvSpPr>
            <p:spPr>
              <a:xfrm>
                <a:off x="0" y="0"/>
                <a:ext cx="7620000" cy="43525337"/>
              </a:xfrm>
              <a:custGeom>
                <a:avLst/>
                <a:gdLst/>
                <a:ahLst/>
                <a:cxnLst/>
                <a:rect l="l" t="t" r="r" b="b"/>
                <a:pathLst>
                  <a:path w="7620000" h="43525337">
                    <a:moveTo>
                      <a:pt x="7620000" y="42666819"/>
                    </a:moveTo>
                    <a:lnTo>
                      <a:pt x="7620000" y="222250"/>
                    </a:lnTo>
                    <a:cubicBezTo>
                      <a:pt x="7620000" y="100330"/>
                      <a:pt x="7519670" y="0"/>
                      <a:pt x="7397750" y="0"/>
                    </a:cubicBezTo>
                    <a:lnTo>
                      <a:pt x="222250" y="0"/>
                    </a:lnTo>
                    <a:cubicBezTo>
                      <a:pt x="100330" y="0"/>
                      <a:pt x="0" y="100330"/>
                      <a:pt x="0" y="222250"/>
                    </a:cubicBezTo>
                    <a:lnTo>
                      <a:pt x="0" y="42665548"/>
                    </a:lnTo>
                    <a:cubicBezTo>
                      <a:pt x="0" y="42788737"/>
                      <a:pt x="100330" y="42887798"/>
                      <a:pt x="222250" y="42887798"/>
                    </a:cubicBezTo>
                    <a:lnTo>
                      <a:pt x="3547110" y="42887798"/>
                    </a:lnTo>
                    <a:lnTo>
                      <a:pt x="3808730" y="43525337"/>
                    </a:lnTo>
                    <a:lnTo>
                      <a:pt x="4070350" y="42887798"/>
                    </a:lnTo>
                    <a:lnTo>
                      <a:pt x="7395210" y="42887798"/>
                    </a:lnTo>
                    <a:cubicBezTo>
                      <a:pt x="7519670" y="42889069"/>
                      <a:pt x="7620000" y="42790008"/>
                      <a:pt x="7620000" y="42666819"/>
                    </a:cubicBezTo>
                    <a:lnTo>
                      <a:pt x="7620000" y="42666819"/>
                    </a:lnTo>
                    <a:close/>
                  </a:path>
                </a:pathLst>
              </a:custGeom>
              <a:solidFill>
                <a:srgbClr val="FF6B6C"/>
              </a:solidFill>
            </p:spPr>
          </p:sp>
        </p:grpSp>
        <p:grpSp>
          <p:nvGrpSpPr>
            <p:cNvPr id="22" name="Group 22"/>
            <p:cNvGrpSpPr/>
            <p:nvPr/>
          </p:nvGrpSpPr>
          <p:grpSpPr>
            <a:xfrm rot="5400000">
              <a:off x="19104" y="2148"/>
              <a:ext cx="2002" cy="11439"/>
              <a:chOff x="0" y="0"/>
              <a:chExt cx="7620000" cy="43527878"/>
            </a:xfrm>
          </p:grpSpPr>
          <p:sp>
            <p:nvSpPr>
              <p:cNvPr id="23" name="Freeform 23"/>
              <p:cNvSpPr/>
              <p:nvPr/>
            </p:nvSpPr>
            <p:spPr>
              <a:xfrm>
                <a:off x="0" y="0"/>
                <a:ext cx="7620000" cy="43525337"/>
              </a:xfrm>
              <a:custGeom>
                <a:avLst/>
                <a:gdLst/>
                <a:ahLst/>
                <a:cxnLst/>
                <a:rect l="l" t="t" r="r" b="b"/>
                <a:pathLst>
                  <a:path w="7620000" h="43525337">
                    <a:moveTo>
                      <a:pt x="7620000" y="42666819"/>
                    </a:moveTo>
                    <a:lnTo>
                      <a:pt x="7620000" y="222250"/>
                    </a:lnTo>
                    <a:cubicBezTo>
                      <a:pt x="7620000" y="100330"/>
                      <a:pt x="7519670" y="0"/>
                      <a:pt x="7397750" y="0"/>
                    </a:cubicBezTo>
                    <a:lnTo>
                      <a:pt x="222250" y="0"/>
                    </a:lnTo>
                    <a:cubicBezTo>
                      <a:pt x="100330" y="0"/>
                      <a:pt x="0" y="100330"/>
                      <a:pt x="0" y="222250"/>
                    </a:cubicBezTo>
                    <a:lnTo>
                      <a:pt x="0" y="42665548"/>
                    </a:lnTo>
                    <a:cubicBezTo>
                      <a:pt x="0" y="42788737"/>
                      <a:pt x="100330" y="42887798"/>
                      <a:pt x="222250" y="42887798"/>
                    </a:cubicBezTo>
                    <a:lnTo>
                      <a:pt x="3547110" y="42887798"/>
                    </a:lnTo>
                    <a:lnTo>
                      <a:pt x="3808730" y="43525337"/>
                    </a:lnTo>
                    <a:lnTo>
                      <a:pt x="4070350" y="42887798"/>
                    </a:lnTo>
                    <a:lnTo>
                      <a:pt x="7395210" y="42887798"/>
                    </a:lnTo>
                    <a:cubicBezTo>
                      <a:pt x="7519670" y="42889069"/>
                      <a:pt x="7620000" y="42790008"/>
                      <a:pt x="7620000" y="42666819"/>
                    </a:cubicBezTo>
                    <a:lnTo>
                      <a:pt x="7620000" y="42666819"/>
                    </a:lnTo>
                    <a:close/>
                  </a:path>
                </a:pathLst>
              </a:custGeom>
              <a:solidFill>
                <a:srgbClr val="00C2CB"/>
              </a:solidFill>
            </p:spPr>
          </p:sp>
        </p:grpSp>
        <p:grpSp>
          <p:nvGrpSpPr>
            <p:cNvPr id="44" name="Group 44"/>
            <p:cNvGrpSpPr/>
            <p:nvPr/>
          </p:nvGrpSpPr>
          <p:grpSpPr>
            <a:xfrm rot="5400000">
              <a:off x="19104" y="5604"/>
              <a:ext cx="2002" cy="11439"/>
              <a:chOff x="0" y="0"/>
              <a:chExt cx="7620000" cy="43527878"/>
            </a:xfrm>
          </p:grpSpPr>
          <p:sp>
            <p:nvSpPr>
              <p:cNvPr id="45" name="Freeform 45"/>
              <p:cNvSpPr/>
              <p:nvPr/>
            </p:nvSpPr>
            <p:spPr>
              <a:xfrm>
                <a:off x="0" y="0"/>
                <a:ext cx="7620000" cy="43525337"/>
              </a:xfrm>
              <a:custGeom>
                <a:avLst/>
                <a:gdLst/>
                <a:ahLst/>
                <a:cxnLst/>
                <a:rect l="l" t="t" r="r" b="b"/>
                <a:pathLst>
                  <a:path w="7620000" h="43525337">
                    <a:moveTo>
                      <a:pt x="7620000" y="42666819"/>
                    </a:moveTo>
                    <a:lnTo>
                      <a:pt x="7620000" y="222250"/>
                    </a:lnTo>
                    <a:cubicBezTo>
                      <a:pt x="7620000" y="100330"/>
                      <a:pt x="7519670" y="0"/>
                      <a:pt x="7397750" y="0"/>
                    </a:cubicBezTo>
                    <a:lnTo>
                      <a:pt x="222250" y="0"/>
                    </a:lnTo>
                    <a:cubicBezTo>
                      <a:pt x="100330" y="0"/>
                      <a:pt x="0" y="100330"/>
                      <a:pt x="0" y="222250"/>
                    </a:cubicBezTo>
                    <a:lnTo>
                      <a:pt x="0" y="42665548"/>
                    </a:lnTo>
                    <a:cubicBezTo>
                      <a:pt x="0" y="42788737"/>
                      <a:pt x="100330" y="42887798"/>
                      <a:pt x="222250" y="42887798"/>
                    </a:cubicBezTo>
                    <a:lnTo>
                      <a:pt x="3547110" y="42887798"/>
                    </a:lnTo>
                    <a:lnTo>
                      <a:pt x="3808730" y="43525337"/>
                    </a:lnTo>
                    <a:lnTo>
                      <a:pt x="4070350" y="42887798"/>
                    </a:lnTo>
                    <a:lnTo>
                      <a:pt x="7395210" y="42887798"/>
                    </a:lnTo>
                    <a:cubicBezTo>
                      <a:pt x="7519670" y="42889069"/>
                      <a:pt x="7620000" y="42790008"/>
                      <a:pt x="7620000" y="42666819"/>
                    </a:cubicBezTo>
                    <a:lnTo>
                      <a:pt x="7620000" y="42666819"/>
                    </a:lnTo>
                    <a:close/>
                  </a:path>
                </a:pathLst>
              </a:custGeom>
              <a:solidFill>
                <a:srgbClr val="FFAC2A"/>
              </a:solidFill>
            </p:spPr>
          </p:sp>
        </p:grpSp>
        <p:grpSp>
          <p:nvGrpSpPr>
            <p:cNvPr id="46" name="Group 46"/>
            <p:cNvGrpSpPr/>
            <p:nvPr/>
          </p:nvGrpSpPr>
          <p:grpSpPr>
            <a:xfrm rot="5400000">
              <a:off x="19104" y="9061"/>
              <a:ext cx="2002" cy="11439"/>
              <a:chOff x="0" y="0"/>
              <a:chExt cx="7620000" cy="43527878"/>
            </a:xfrm>
          </p:grpSpPr>
          <p:sp>
            <p:nvSpPr>
              <p:cNvPr id="47" name="Freeform 47"/>
              <p:cNvSpPr/>
              <p:nvPr/>
            </p:nvSpPr>
            <p:spPr>
              <a:xfrm>
                <a:off x="0" y="0"/>
                <a:ext cx="7620000" cy="43525337"/>
              </a:xfrm>
              <a:custGeom>
                <a:avLst/>
                <a:gdLst/>
                <a:ahLst/>
                <a:cxnLst/>
                <a:rect l="l" t="t" r="r" b="b"/>
                <a:pathLst>
                  <a:path w="7620000" h="43525337">
                    <a:moveTo>
                      <a:pt x="7620000" y="42666819"/>
                    </a:moveTo>
                    <a:lnTo>
                      <a:pt x="7620000" y="222250"/>
                    </a:lnTo>
                    <a:cubicBezTo>
                      <a:pt x="7620000" y="100330"/>
                      <a:pt x="7519670" y="0"/>
                      <a:pt x="7397750" y="0"/>
                    </a:cubicBezTo>
                    <a:lnTo>
                      <a:pt x="222250" y="0"/>
                    </a:lnTo>
                    <a:cubicBezTo>
                      <a:pt x="100330" y="0"/>
                      <a:pt x="0" y="100330"/>
                      <a:pt x="0" y="222250"/>
                    </a:cubicBezTo>
                    <a:lnTo>
                      <a:pt x="0" y="42665548"/>
                    </a:lnTo>
                    <a:cubicBezTo>
                      <a:pt x="0" y="42788737"/>
                      <a:pt x="100330" y="42887798"/>
                      <a:pt x="222250" y="42887798"/>
                    </a:cubicBezTo>
                    <a:lnTo>
                      <a:pt x="3547110" y="42887798"/>
                    </a:lnTo>
                    <a:lnTo>
                      <a:pt x="3808730" y="43525337"/>
                    </a:lnTo>
                    <a:lnTo>
                      <a:pt x="4070350" y="42887798"/>
                    </a:lnTo>
                    <a:lnTo>
                      <a:pt x="7395210" y="42887798"/>
                    </a:lnTo>
                    <a:cubicBezTo>
                      <a:pt x="7519670" y="42889069"/>
                      <a:pt x="7620000" y="42790008"/>
                      <a:pt x="7620000" y="42666819"/>
                    </a:cubicBezTo>
                    <a:lnTo>
                      <a:pt x="7620000" y="42666819"/>
                    </a:lnTo>
                    <a:close/>
                  </a:path>
                </a:pathLst>
              </a:custGeom>
              <a:solidFill>
                <a:srgbClr val="36BAF1"/>
              </a:solidFill>
            </p:spPr>
          </p:sp>
        </p:grpSp>
        <p:sp>
          <p:nvSpPr>
            <p:cNvPr id="63" name="TextBox 63"/>
            <p:cNvSpPr txBox="1"/>
            <p:nvPr/>
          </p:nvSpPr>
          <p:spPr>
            <a:xfrm>
              <a:off x="14770" y="3453"/>
              <a:ext cx="10651" cy="1637"/>
            </a:xfrm>
            <a:prstGeom prst="rect">
              <a:avLst/>
            </a:prstGeom>
          </p:spPr>
          <p:txBody>
            <a:bodyPr lIns="0" tIns="0" rIns="0" bIns="0" rtlCol="0" anchor="t">
              <a:spAutoFit/>
            </a:bodyPr>
            <a:lstStyle/>
            <a:p>
              <a:pPr>
                <a:lnSpc>
                  <a:spcPts val="2755"/>
                </a:lnSpc>
              </a:pPr>
              <a:r>
                <a:rPr lang="en-US" sz="1720" spc="68" dirty="0">
                  <a:solidFill>
                    <a:srgbClr val="F7F5FA"/>
                  </a:solidFill>
                  <a:latin typeface="+mj-ea"/>
                  <a:ea typeface="+mj-ea"/>
                </a:rPr>
                <a:t>智安之眼采用yolov5、OpenPose和电子围栏算法进行危险行为识别，前端采用vue2/</a:t>
              </a:r>
              <a:r>
                <a:rPr lang="en-US" sz="1720" spc="68" dirty="0" err="1">
                  <a:solidFill>
                    <a:srgbClr val="F7F5FA"/>
                  </a:solidFill>
                  <a:latin typeface="+mj-ea"/>
                  <a:ea typeface="+mj-ea"/>
                </a:rPr>
                <a:t>Three.js，后端采用springboot框架，数据库采用MySQL和Redis</a:t>
              </a:r>
              <a:r>
                <a:rPr lang="en-US" sz="1720" spc="68" dirty="0">
                  <a:solidFill>
                    <a:srgbClr val="F7F5FA"/>
                  </a:solidFill>
                  <a:latin typeface="+mj-ea"/>
                  <a:ea typeface="+mj-ea"/>
                </a:rPr>
                <a:t>。</a:t>
              </a:r>
            </a:p>
          </p:txBody>
        </p:sp>
        <p:sp>
          <p:nvSpPr>
            <p:cNvPr id="71" name="TextBox 71"/>
            <p:cNvSpPr txBox="1"/>
            <p:nvPr/>
          </p:nvSpPr>
          <p:spPr>
            <a:xfrm>
              <a:off x="14661" y="10387"/>
              <a:ext cx="11164" cy="1754"/>
            </a:xfrm>
            <a:prstGeom prst="rect">
              <a:avLst/>
            </a:prstGeom>
          </p:spPr>
          <p:txBody>
            <a:bodyPr lIns="0" tIns="0" rIns="0" bIns="0" rtlCol="0" anchor="t">
              <a:spAutoFit/>
            </a:bodyPr>
            <a:lstStyle/>
            <a:p>
              <a:pPr>
                <a:lnSpc>
                  <a:spcPts val="2970"/>
                </a:lnSpc>
              </a:pPr>
              <a:r>
                <a:rPr lang="en-US" sz="1855" spc="74" dirty="0">
                  <a:solidFill>
                    <a:srgbClr val="F7F5FA"/>
                  </a:solidFill>
                  <a:latin typeface="+mj-ea"/>
                  <a:ea typeface="+mj-ea"/>
                </a:rPr>
                <a:t>近年来，校园安全事故频频发生，建立一套基于人工智能的校园安全保障系统是市场的需求，智安之眼使用的人力资源、自然资源和资金条件等项目成本均在可以接受的范围内。</a:t>
              </a:r>
            </a:p>
          </p:txBody>
        </p:sp>
        <p:sp>
          <p:nvSpPr>
            <p:cNvPr id="72" name="TextBox 72"/>
            <p:cNvSpPr txBox="1"/>
            <p:nvPr/>
          </p:nvSpPr>
          <p:spPr>
            <a:xfrm>
              <a:off x="14661" y="6983"/>
              <a:ext cx="11164" cy="1754"/>
            </a:xfrm>
            <a:prstGeom prst="rect">
              <a:avLst/>
            </a:prstGeom>
          </p:spPr>
          <p:txBody>
            <a:bodyPr lIns="0" tIns="0" rIns="0" bIns="0" rtlCol="0" anchor="t">
              <a:spAutoFit/>
            </a:bodyPr>
            <a:lstStyle/>
            <a:p>
              <a:pPr>
                <a:lnSpc>
                  <a:spcPts val="2970"/>
                </a:lnSpc>
              </a:pPr>
              <a:r>
                <a:rPr lang="en-US" sz="1855" spc="74" dirty="0" err="1">
                  <a:solidFill>
                    <a:srgbClr val="F7F5FA"/>
                  </a:solidFill>
                  <a:latin typeface="+mj-ea"/>
                  <a:ea typeface="+mj-ea"/>
                </a:rPr>
                <a:t>智安之眼系统的主要成本包括硬件、软件和安装成本。在开发过程中，我们需要确保该系统成本在预算范围内，且该系统的收益大于成本</a:t>
              </a:r>
              <a:r>
                <a:rPr lang="en-US" sz="1855" spc="74" dirty="0">
                  <a:solidFill>
                    <a:srgbClr val="F7F5FA"/>
                  </a:solidFill>
                  <a:latin typeface="+mj-ea"/>
                  <a:ea typeface="+mj-ea"/>
                </a:rPr>
                <a:t>。</a:t>
              </a:r>
            </a:p>
          </p:txBody>
        </p:sp>
        <p:sp>
          <p:nvSpPr>
            <p:cNvPr id="73" name="TextBox 73"/>
            <p:cNvSpPr txBox="1"/>
            <p:nvPr/>
          </p:nvSpPr>
          <p:spPr>
            <a:xfrm>
              <a:off x="14719" y="13755"/>
              <a:ext cx="11047" cy="1754"/>
            </a:xfrm>
            <a:prstGeom prst="rect">
              <a:avLst/>
            </a:prstGeom>
          </p:spPr>
          <p:txBody>
            <a:bodyPr lIns="0" tIns="0" rIns="0" bIns="0" rtlCol="0" anchor="t">
              <a:spAutoFit/>
            </a:bodyPr>
            <a:lstStyle/>
            <a:p>
              <a:pPr>
                <a:lnSpc>
                  <a:spcPts val="2970"/>
                </a:lnSpc>
              </a:pPr>
              <a:r>
                <a:rPr lang="en-US" sz="1855" spc="74" dirty="0">
                  <a:solidFill>
                    <a:srgbClr val="F7F5FA"/>
                  </a:solidFill>
                  <a:latin typeface="+mj-ea"/>
                  <a:ea typeface="+mj-ea"/>
                </a:rPr>
                <a:t>智安之眼能够针对校园内发生的突发事件做出及时预警和响应，未来可应用于各大校园里保障师生安全，实现人防、物防和技防相结合的智慧平安校园建设目标。</a:t>
              </a:r>
            </a:p>
          </p:txBody>
        </p:sp>
      </p:grpSp>
      <p:grpSp>
        <p:nvGrpSpPr>
          <p:cNvPr id="79" name="Group 8">
            <a:extLst>
              <a:ext uri="{FF2B5EF4-FFF2-40B4-BE49-F238E27FC236}">
                <a16:creationId xmlns:a16="http://schemas.microsoft.com/office/drawing/2014/main" id="{F31426CC-84D8-9987-608A-0CB91F8877BD}"/>
              </a:ext>
            </a:extLst>
          </p:cNvPr>
          <p:cNvGrpSpPr/>
          <p:nvPr/>
        </p:nvGrpSpPr>
        <p:grpSpPr>
          <a:xfrm>
            <a:off x="159943" y="194362"/>
            <a:ext cx="2650370" cy="481698"/>
            <a:chOff x="0" y="0"/>
            <a:chExt cx="3533827" cy="642264"/>
          </a:xfrm>
        </p:grpSpPr>
        <p:sp>
          <p:nvSpPr>
            <p:cNvPr id="80" name="TextBox 9">
              <a:extLst>
                <a:ext uri="{FF2B5EF4-FFF2-40B4-BE49-F238E27FC236}">
                  <a16:creationId xmlns:a16="http://schemas.microsoft.com/office/drawing/2014/main" id="{586E311E-F370-D755-6510-FBDC317BB4E5}"/>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81" name="Picture 10">
              <a:extLst>
                <a:ext uri="{FF2B5EF4-FFF2-40B4-BE49-F238E27FC236}">
                  <a16:creationId xmlns:a16="http://schemas.microsoft.com/office/drawing/2014/main" id="{72C63361-2F7A-6924-F49F-DE4F7744C96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613363" cy="642264"/>
            </a:xfrm>
            <a:prstGeom prst="rect">
              <a:avLst/>
            </a:prstGeom>
          </p:spPr>
        </p:pic>
        <p:pic>
          <p:nvPicPr>
            <p:cNvPr id="82" name="Picture 11">
              <a:extLst>
                <a:ext uri="{FF2B5EF4-FFF2-40B4-BE49-F238E27FC236}">
                  <a16:creationId xmlns:a16="http://schemas.microsoft.com/office/drawing/2014/main" id="{E64D2F65-5534-BB3E-7194-06832BF59A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8844" y="203723"/>
              <a:ext cx="321445" cy="218984"/>
            </a:xfrm>
            <a:prstGeom prst="rect">
              <a:avLst/>
            </a:prstGeom>
          </p:spPr>
        </p:pic>
      </p:grpSp>
      <p:pic>
        <p:nvPicPr>
          <p:cNvPr id="83" name="Picture 2">
            <a:extLst>
              <a:ext uri="{FF2B5EF4-FFF2-40B4-BE49-F238E27FC236}">
                <a16:creationId xmlns:a16="http://schemas.microsoft.com/office/drawing/2014/main" id="{7553F271-2F4D-A968-B2A7-3331AAF7C70A}"/>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a:xfrm>
            <a:off x="-8361235" y="4507025"/>
            <a:ext cx="3438194" cy="3051133"/>
          </a:xfrm>
          <a:prstGeom prst="rect">
            <a:avLst/>
          </a:prstGeom>
        </p:spPr>
      </p:pic>
      <p:pic>
        <p:nvPicPr>
          <p:cNvPr id="64" name="图片 63">
            <a:extLst>
              <a:ext uri="{FF2B5EF4-FFF2-40B4-BE49-F238E27FC236}">
                <a16:creationId xmlns:a16="http://schemas.microsoft.com/office/drawing/2014/main" id="{E3D6999C-609A-A739-3E66-B58640728E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400346" y="2511319"/>
            <a:ext cx="6031653" cy="209896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83121" y="2174936"/>
            <a:ext cx="6157836" cy="5464606"/>
          </a:xfrm>
          <a:prstGeom prst="rect">
            <a:avLst/>
          </a:prstGeom>
        </p:spPr>
      </p:pic>
      <p:pic>
        <p:nvPicPr>
          <p:cNvPr id="3" name="Picture 3"/>
          <p:cNvPicPr>
            <a:picLocks noChangeAspect="1"/>
          </p:cNvPicPr>
          <p:nvPr/>
        </p:nvPicPr>
        <p:blipFill>
          <a:blip r:embed="rId8">
            <a:extLst>
              <a:ext uri="{28A0092B-C50C-407E-A947-70E740481C1C}">
                <a14:useLocalDpi xmlns:a14="http://schemas.microsoft.com/office/drawing/2010/main" val="0"/>
              </a:ext>
            </a:extLst>
          </a:blip>
          <a:srcRect l="47424" b="52651"/>
          <a:stretch>
            <a:fillRect/>
          </a:stretch>
        </p:blipFill>
        <p:spPr>
          <a:xfrm rot="5474077">
            <a:off x="6958312" y="5353486"/>
            <a:ext cx="3846007" cy="47625"/>
          </a:xfrm>
          <a:prstGeom prst="rect">
            <a:avLst/>
          </a:prstGeom>
        </p:spPr>
      </p:pic>
      <p:pic>
        <p:nvPicPr>
          <p:cNvPr id="4" name="Picture 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650774" y="3575661"/>
            <a:ext cx="2114689" cy="2810218"/>
          </a:xfrm>
          <a:prstGeom prst="rect">
            <a:avLst/>
          </a:prstGeom>
        </p:spPr>
      </p:pic>
      <p:sp>
        <p:nvSpPr>
          <p:cNvPr id="15" name="TextBox 15"/>
          <p:cNvSpPr txBox="1"/>
          <p:nvPr>
            <p:custDataLst>
              <p:tags r:id="rId1"/>
            </p:custDataLst>
          </p:nvPr>
        </p:nvSpPr>
        <p:spPr>
          <a:xfrm>
            <a:off x="-837905" y="-1485787"/>
            <a:ext cx="4659920" cy="94103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陈明诚</a:t>
            </a:r>
          </a:p>
          <a:p>
            <a:pPr>
              <a:lnSpc>
                <a:spcPts val="3780"/>
              </a:lnSpc>
            </a:pPr>
            <a:r>
              <a:rPr lang="en-US" sz="2700" spc="194">
                <a:solidFill>
                  <a:srgbClr val="F27744"/>
                </a:solidFill>
                <a:ea typeface="字由点字青花楷" panose="00020600040101010101" charset="-122"/>
              </a:rPr>
              <a:t>算法程序员，算法设计</a:t>
            </a:r>
          </a:p>
        </p:txBody>
      </p:sp>
      <p:sp>
        <p:nvSpPr>
          <p:cNvPr id="16" name="TextBox 16"/>
          <p:cNvSpPr txBox="1"/>
          <p:nvPr>
            <p:custDataLst>
              <p:tags r:id="rId2"/>
            </p:custDataLst>
          </p:nvPr>
        </p:nvSpPr>
        <p:spPr>
          <a:xfrm>
            <a:off x="-4876531" y="2628961"/>
            <a:ext cx="4659920" cy="94103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顾建阳</a:t>
            </a:r>
          </a:p>
          <a:p>
            <a:pPr>
              <a:lnSpc>
                <a:spcPts val="3780"/>
              </a:lnSpc>
            </a:pPr>
            <a:r>
              <a:rPr lang="en-US" sz="2700" spc="194">
                <a:solidFill>
                  <a:srgbClr val="F27744"/>
                </a:solidFill>
                <a:ea typeface="字由点字青花楷" panose="00020600040101010101" charset="-122"/>
              </a:rPr>
              <a:t>后端程序员，后端设计</a:t>
            </a:r>
          </a:p>
        </p:txBody>
      </p:sp>
      <p:sp>
        <p:nvSpPr>
          <p:cNvPr id="17" name="TextBox 17"/>
          <p:cNvSpPr txBox="1"/>
          <p:nvPr>
            <p:custDataLst>
              <p:tags r:id="rId3"/>
            </p:custDataLst>
          </p:nvPr>
        </p:nvSpPr>
        <p:spPr>
          <a:xfrm>
            <a:off x="-5105664" y="7353258"/>
            <a:ext cx="4659920" cy="94103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魏礼梅</a:t>
            </a:r>
          </a:p>
          <a:p>
            <a:pPr>
              <a:lnSpc>
                <a:spcPts val="3780"/>
              </a:lnSpc>
            </a:pPr>
            <a:r>
              <a:rPr lang="en-US" sz="2700" spc="194">
                <a:solidFill>
                  <a:srgbClr val="F27744"/>
                </a:solidFill>
                <a:ea typeface="字由点字青花楷" panose="00020600040101010101" charset="-122"/>
              </a:rPr>
              <a:t>架构设计师，UI设计</a:t>
            </a:r>
          </a:p>
        </p:txBody>
      </p:sp>
      <p:sp>
        <p:nvSpPr>
          <p:cNvPr id="18" name="TextBox 18"/>
          <p:cNvSpPr txBox="1"/>
          <p:nvPr>
            <p:custDataLst>
              <p:tags r:id="rId4"/>
            </p:custDataLst>
          </p:nvPr>
        </p:nvSpPr>
        <p:spPr>
          <a:xfrm>
            <a:off x="19583110" y="2247942"/>
            <a:ext cx="4659920" cy="141728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王浩</a:t>
            </a:r>
          </a:p>
          <a:p>
            <a:pPr>
              <a:lnSpc>
                <a:spcPts val="3780"/>
              </a:lnSpc>
            </a:pPr>
            <a:r>
              <a:rPr lang="en-US" sz="2700" spc="194">
                <a:solidFill>
                  <a:srgbClr val="F27744"/>
                </a:solidFill>
                <a:ea typeface="字由点字青花楷" panose="00020600040101010101" charset="-122"/>
              </a:rPr>
              <a:t>前端程序员，前端设计</a:t>
            </a:r>
          </a:p>
          <a:p>
            <a:pPr>
              <a:lnSpc>
                <a:spcPts val="3780"/>
              </a:lnSpc>
            </a:pPr>
            <a:endParaRPr lang="en-US" sz="2700" spc="194">
              <a:solidFill>
                <a:srgbClr val="F27744"/>
              </a:solidFill>
              <a:ea typeface="字由点字青花楷" panose="00020600040101010101" charset="-122"/>
            </a:endParaRPr>
          </a:p>
        </p:txBody>
      </p:sp>
      <p:sp>
        <p:nvSpPr>
          <p:cNvPr id="19" name="TextBox 19"/>
          <p:cNvSpPr txBox="1"/>
          <p:nvPr>
            <p:custDataLst>
              <p:tags r:id="rId5"/>
            </p:custDataLst>
          </p:nvPr>
        </p:nvSpPr>
        <p:spPr>
          <a:xfrm>
            <a:off x="20497650" y="6286439"/>
            <a:ext cx="4659920" cy="141728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刘芮洁</a:t>
            </a:r>
          </a:p>
          <a:p>
            <a:pPr>
              <a:lnSpc>
                <a:spcPts val="3780"/>
              </a:lnSpc>
            </a:pPr>
            <a:r>
              <a:rPr lang="en-US" sz="2700" spc="194">
                <a:solidFill>
                  <a:srgbClr val="F27744"/>
                </a:solidFill>
                <a:ea typeface="字由点字青花楷" panose="00020600040101010101" charset="-122"/>
              </a:rPr>
              <a:t>项目经理，项目测试</a:t>
            </a:r>
          </a:p>
          <a:p>
            <a:pPr>
              <a:lnSpc>
                <a:spcPts val="3780"/>
              </a:lnSpc>
            </a:pPr>
            <a:endParaRPr lang="en-US" sz="2700" spc="194">
              <a:solidFill>
                <a:srgbClr val="F27744"/>
              </a:solidFill>
              <a:ea typeface="字由点字青花楷" panose="00020600040101010101" charset="-122"/>
            </a:endParaRPr>
          </a:p>
        </p:txBody>
      </p:sp>
      <p:grpSp>
        <p:nvGrpSpPr>
          <p:cNvPr id="12" name="Group 8">
            <a:extLst>
              <a:ext uri="{FF2B5EF4-FFF2-40B4-BE49-F238E27FC236}">
                <a16:creationId xmlns:a16="http://schemas.microsoft.com/office/drawing/2014/main" id="{CDC9EDB0-64BA-A503-8523-6D50A035D7B1}"/>
              </a:ext>
            </a:extLst>
          </p:cNvPr>
          <p:cNvGrpSpPr/>
          <p:nvPr/>
        </p:nvGrpSpPr>
        <p:grpSpPr>
          <a:xfrm>
            <a:off x="159943" y="194362"/>
            <a:ext cx="2650370" cy="481698"/>
            <a:chOff x="0" y="0"/>
            <a:chExt cx="3533827" cy="642264"/>
          </a:xfrm>
        </p:grpSpPr>
        <p:sp>
          <p:nvSpPr>
            <p:cNvPr id="13" name="TextBox 9">
              <a:extLst>
                <a:ext uri="{FF2B5EF4-FFF2-40B4-BE49-F238E27FC236}">
                  <a16:creationId xmlns:a16="http://schemas.microsoft.com/office/drawing/2014/main" id="{9873E03A-8ED6-A6D5-3960-0BDF9BDEE36B}"/>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4" name="Picture 10">
              <a:extLst>
                <a:ext uri="{FF2B5EF4-FFF2-40B4-BE49-F238E27FC236}">
                  <a16:creationId xmlns:a16="http://schemas.microsoft.com/office/drawing/2014/main" id="{7A60D07B-DE89-4909-5AAD-0986DBCA1D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0"/>
              <a:ext cx="613363" cy="642264"/>
            </a:xfrm>
            <a:prstGeom prst="rect">
              <a:avLst/>
            </a:prstGeom>
          </p:spPr>
        </p:pic>
        <p:pic>
          <p:nvPicPr>
            <p:cNvPr id="20" name="Picture 11">
              <a:extLst>
                <a:ext uri="{FF2B5EF4-FFF2-40B4-BE49-F238E27FC236}">
                  <a16:creationId xmlns:a16="http://schemas.microsoft.com/office/drawing/2014/main" id="{4592AC70-5795-0087-E319-FFB703E84A5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8844" y="203723"/>
              <a:ext cx="321445" cy="218984"/>
            </a:xfrm>
            <a:prstGeom prst="rect">
              <a:avLst/>
            </a:prstGeom>
          </p:spPr>
        </p:pic>
      </p:grpSp>
      <p:pic>
        <p:nvPicPr>
          <p:cNvPr id="9" name="图片 8">
            <a:extLst>
              <a:ext uri="{FF2B5EF4-FFF2-40B4-BE49-F238E27FC236}">
                <a16:creationId xmlns:a16="http://schemas.microsoft.com/office/drawing/2014/main" id="{26223456-A760-3815-C813-02E5D356842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55106" y="3403138"/>
            <a:ext cx="9067050" cy="31552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169615" y="2146881"/>
            <a:ext cx="7458465" cy="6712618"/>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624252" y="1828384"/>
            <a:ext cx="854902" cy="909470"/>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980000">
            <a:off x="12135660" y="3621447"/>
            <a:ext cx="665702" cy="802930"/>
          </a:xfrm>
          <a:prstGeom prst="rect">
            <a:avLst/>
          </a:prstGeom>
        </p:spPr>
      </p:pic>
      <p:pic>
        <p:nvPicPr>
          <p:cNvPr id="9" name="Picture 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151231" y="8558381"/>
            <a:ext cx="1263981" cy="602236"/>
          </a:xfrm>
          <a:prstGeom prst="rect">
            <a:avLst/>
          </a:prstGeom>
        </p:spPr>
      </p:pic>
      <p:sp>
        <p:nvSpPr>
          <p:cNvPr id="15" name="TextBox 15"/>
          <p:cNvSpPr txBox="1"/>
          <p:nvPr/>
        </p:nvSpPr>
        <p:spPr>
          <a:xfrm>
            <a:off x="7639345" y="767193"/>
            <a:ext cx="4659920" cy="94103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陈明诚</a:t>
            </a:r>
          </a:p>
          <a:p>
            <a:pPr>
              <a:lnSpc>
                <a:spcPts val="3780"/>
              </a:lnSpc>
            </a:pPr>
            <a:r>
              <a:rPr lang="en-US" sz="2700" spc="194">
                <a:solidFill>
                  <a:srgbClr val="F27744"/>
                </a:solidFill>
                <a:ea typeface="字由点字青花楷" panose="00020600040101010101" charset="-122"/>
              </a:rPr>
              <a:t>算法程序员，算法设计</a:t>
            </a:r>
          </a:p>
        </p:txBody>
      </p:sp>
      <p:sp>
        <p:nvSpPr>
          <p:cNvPr id="16" name="TextBox 16"/>
          <p:cNvSpPr txBox="1"/>
          <p:nvPr/>
        </p:nvSpPr>
        <p:spPr>
          <a:xfrm>
            <a:off x="3948064" y="3122356"/>
            <a:ext cx="4659920" cy="94103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顾建阳</a:t>
            </a:r>
          </a:p>
          <a:p>
            <a:pPr>
              <a:lnSpc>
                <a:spcPts val="3780"/>
              </a:lnSpc>
            </a:pPr>
            <a:r>
              <a:rPr lang="en-US" sz="2700" spc="194">
                <a:solidFill>
                  <a:srgbClr val="F27744"/>
                </a:solidFill>
                <a:ea typeface="字由点字青花楷" panose="00020600040101010101" charset="-122"/>
              </a:rPr>
              <a:t>后端程序员，后端设计</a:t>
            </a:r>
          </a:p>
        </p:txBody>
      </p:sp>
      <p:sp>
        <p:nvSpPr>
          <p:cNvPr id="17" name="TextBox 17"/>
          <p:cNvSpPr txBox="1"/>
          <p:nvPr/>
        </p:nvSpPr>
        <p:spPr>
          <a:xfrm>
            <a:off x="3123301" y="6251533"/>
            <a:ext cx="4659920" cy="94103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魏礼梅</a:t>
            </a:r>
          </a:p>
          <a:p>
            <a:pPr>
              <a:lnSpc>
                <a:spcPts val="3780"/>
              </a:lnSpc>
            </a:pPr>
            <a:r>
              <a:rPr lang="en-US" sz="2700" spc="194">
                <a:solidFill>
                  <a:srgbClr val="F27744"/>
                </a:solidFill>
                <a:ea typeface="字由点字青花楷" panose="00020600040101010101" charset="-122"/>
              </a:rPr>
              <a:t>架构设计师，UI设计</a:t>
            </a:r>
          </a:p>
        </p:txBody>
      </p:sp>
      <p:sp>
        <p:nvSpPr>
          <p:cNvPr id="18" name="TextBox 18"/>
          <p:cNvSpPr txBox="1"/>
          <p:nvPr/>
        </p:nvSpPr>
        <p:spPr>
          <a:xfrm>
            <a:off x="13628080" y="3326172"/>
            <a:ext cx="4659920" cy="141728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王浩</a:t>
            </a:r>
          </a:p>
          <a:p>
            <a:pPr>
              <a:lnSpc>
                <a:spcPts val="3780"/>
              </a:lnSpc>
            </a:pPr>
            <a:r>
              <a:rPr lang="en-US" sz="2700" spc="194">
                <a:solidFill>
                  <a:srgbClr val="F27744"/>
                </a:solidFill>
                <a:ea typeface="字由点字青花楷" panose="00020600040101010101" charset="-122"/>
              </a:rPr>
              <a:t>前端程序员，前端设计</a:t>
            </a:r>
          </a:p>
          <a:p>
            <a:pPr>
              <a:lnSpc>
                <a:spcPts val="3780"/>
              </a:lnSpc>
            </a:pPr>
            <a:endParaRPr lang="en-US" sz="2700" spc="194">
              <a:solidFill>
                <a:srgbClr val="F27744"/>
              </a:solidFill>
              <a:ea typeface="字由点字青花楷" panose="00020600040101010101" charset="-122"/>
            </a:endParaRPr>
          </a:p>
        </p:txBody>
      </p:sp>
      <p:sp>
        <p:nvSpPr>
          <p:cNvPr id="19" name="TextBox 19"/>
          <p:cNvSpPr txBox="1"/>
          <p:nvPr/>
        </p:nvSpPr>
        <p:spPr>
          <a:xfrm>
            <a:off x="13807925" y="6693474"/>
            <a:ext cx="4659920" cy="1417283"/>
          </a:xfrm>
          <a:prstGeom prst="rect">
            <a:avLst/>
          </a:prstGeom>
        </p:spPr>
        <p:txBody>
          <a:bodyPr lIns="0" tIns="0" rIns="0" bIns="0" rtlCol="0" anchor="t">
            <a:spAutoFit/>
          </a:bodyPr>
          <a:lstStyle/>
          <a:p>
            <a:pPr>
              <a:lnSpc>
                <a:spcPts val="3780"/>
              </a:lnSpc>
            </a:pPr>
            <a:r>
              <a:rPr lang="en-US" sz="2700" spc="194">
                <a:solidFill>
                  <a:srgbClr val="F27744"/>
                </a:solidFill>
                <a:ea typeface="字由点字青花楷" panose="00020600040101010101" charset="-122"/>
              </a:rPr>
              <a:t>刘芮洁</a:t>
            </a:r>
          </a:p>
          <a:p>
            <a:pPr>
              <a:lnSpc>
                <a:spcPts val="3780"/>
              </a:lnSpc>
            </a:pPr>
            <a:r>
              <a:rPr lang="en-US" sz="2700" spc="194">
                <a:solidFill>
                  <a:srgbClr val="F27744"/>
                </a:solidFill>
                <a:ea typeface="字由点字青花楷" panose="00020600040101010101" charset="-122"/>
              </a:rPr>
              <a:t>项目经理，项目测试</a:t>
            </a:r>
          </a:p>
          <a:p>
            <a:pPr>
              <a:lnSpc>
                <a:spcPts val="3780"/>
              </a:lnSpc>
            </a:pPr>
            <a:endParaRPr lang="en-US" sz="2700" spc="194">
              <a:solidFill>
                <a:srgbClr val="F27744"/>
              </a:solidFill>
              <a:ea typeface="字由点字青花楷" panose="00020600040101010101" charset="-122"/>
            </a:endParaRPr>
          </a:p>
        </p:txBody>
      </p:sp>
      <p:pic>
        <p:nvPicPr>
          <p:cNvPr id="20" name="Picture 2"/>
          <p:cNvPicPr>
            <a:picLocks noChangeAspect="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a:xfrm>
            <a:off x="-6324129" y="495361"/>
            <a:ext cx="6157836" cy="5464606"/>
          </a:xfrm>
          <a:prstGeom prst="rect">
            <a:avLst/>
          </a:prstGeom>
        </p:spPr>
      </p:pic>
      <p:grpSp>
        <p:nvGrpSpPr>
          <p:cNvPr id="24" name="Group 8">
            <a:extLst>
              <a:ext uri="{FF2B5EF4-FFF2-40B4-BE49-F238E27FC236}">
                <a16:creationId xmlns:a16="http://schemas.microsoft.com/office/drawing/2014/main" id="{33983999-86C3-4052-E615-BA25ADFCFE8A}"/>
              </a:ext>
            </a:extLst>
          </p:cNvPr>
          <p:cNvGrpSpPr/>
          <p:nvPr/>
        </p:nvGrpSpPr>
        <p:grpSpPr>
          <a:xfrm>
            <a:off x="159943" y="194362"/>
            <a:ext cx="2650370" cy="481698"/>
            <a:chOff x="0" y="0"/>
            <a:chExt cx="3533827" cy="642264"/>
          </a:xfrm>
        </p:grpSpPr>
        <p:sp>
          <p:nvSpPr>
            <p:cNvPr id="25" name="TextBox 9">
              <a:extLst>
                <a:ext uri="{FF2B5EF4-FFF2-40B4-BE49-F238E27FC236}">
                  <a16:creationId xmlns:a16="http://schemas.microsoft.com/office/drawing/2014/main" id="{48075D95-D74E-91FA-7E40-7A40198A2C2E}"/>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26" name="Picture 10">
              <a:extLst>
                <a:ext uri="{FF2B5EF4-FFF2-40B4-BE49-F238E27FC236}">
                  <a16:creationId xmlns:a16="http://schemas.microsoft.com/office/drawing/2014/main" id="{9AA6EE0E-2552-243C-9622-43718FE5F2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0" y="0"/>
              <a:ext cx="613363" cy="642264"/>
            </a:xfrm>
            <a:prstGeom prst="rect">
              <a:avLst/>
            </a:prstGeom>
          </p:spPr>
        </p:pic>
        <p:pic>
          <p:nvPicPr>
            <p:cNvPr id="27" name="Picture 11">
              <a:extLst>
                <a:ext uri="{FF2B5EF4-FFF2-40B4-BE49-F238E27FC236}">
                  <a16:creationId xmlns:a16="http://schemas.microsoft.com/office/drawing/2014/main" id="{408ECEA1-2E02-54B7-7791-7FB847E16D0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8844" y="203723"/>
              <a:ext cx="321445" cy="218984"/>
            </a:xfrm>
            <a:prstGeom prst="rect">
              <a:avLst/>
            </a:prstGeom>
          </p:spPr>
        </p:pic>
      </p:grpSp>
      <p:pic>
        <p:nvPicPr>
          <p:cNvPr id="3" name="图片 2">
            <a:extLst>
              <a:ext uri="{FF2B5EF4-FFF2-40B4-BE49-F238E27FC236}">
                <a16:creationId xmlns:a16="http://schemas.microsoft.com/office/drawing/2014/main" id="{6D0F0952-7E4B-1724-F736-9A7AE3C9DA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5971" y="1910323"/>
            <a:ext cx="2796761" cy="6125365"/>
          </a:xfrm>
          <a:prstGeom prst="rect">
            <a:avLst/>
          </a:prstGeom>
        </p:spPr>
      </p:pic>
      <p:pic>
        <p:nvPicPr>
          <p:cNvPr id="4" name="图片 3">
            <a:extLst>
              <a:ext uri="{FF2B5EF4-FFF2-40B4-BE49-F238E27FC236}">
                <a16:creationId xmlns:a16="http://schemas.microsoft.com/office/drawing/2014/main" id="{C3A99155-B043-C032-15F4-D5C0197ACBE1}"/>
              </a:ext>
            </a:extLst>
          </p:cNvPr>
          <p:cNvPicPr>
            <a:picLocks noChangeAspect="1"/>
          </p:cNvPicPr>
          <p:nvPr/>
        </p:nvPicPr>
        <p:blipFill rotWithShape="1">
          <a:blip r:embed="rId17">
            <a:extLst>
              <a:ext uri="{28A0092B-C50C-407E-A947-70E740481C1C}">
                <a14:useLocalDpi xmlns:a14="http://schemas.microsoft.com/office/drawing/2010/main" val="0"/>
              </a:ext>
            </a:extLst>
          </a:blip>
          <a:srcRect l="16618" t="15188" r="10922" b="20417"/>
          <a:stretch/>
        </p:blipFill>
        <p:spPr>
          <a:xfrm>
            <a:off x="23622000" y="2568330"/>
            <a:ext cx="5638800" cy="19970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83121" y="2174936"/>
            <a:ext cx="6157836" cy="546460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Lst>
          </a:blip>
          <a:srcRect l="47424" b="52651"/>
          <a:stretch>
            <a:fillRect/>
          </a:stretch>
        </p:blipFill>
        <p:spPr>
          <a:xfrm rot="5474077">
            <a:off x="6958312" y="5353486"/>
            <a:ext cx="3846007" cy="47625"/>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426669" y="3454229"/>
            <a:ext cx="2391834" cy="3131698"/>
          </a:xfrm>
          <a:prstGeom prst="rect">
            <a:avLst/>
          </a:prstGeom>
        </p:spPr>
      </p:pic>
      <p:grpSp>
        <p:nvGrpSpPr>
          <p:cNvPr id="12" name="Group 8">
            <a:extLst>
              <a:ext uri="{FF2B5EF4-FFF2-40B4-BE49-F238E27FC236}">
                <a16:creationId xmlns:a16="http://schemas.microsoft.com/office/drawing/2014/main" id="{AC88F7D0-D840-8EBD-3CA8-8A1B299B2CD6}"/>
              </a:ext>
            </a:extLst>
          </p:cNvPr>
          <p:cNvGrpSpPr/>
          <p:nvPr/>
        </p:nvGrpSpPr>
        <p:grpSpPr>
          <a:xfrm>
            <a:off x="159943" y="194362"/>
            <a:ext cx="2650370" cy="481698"/>
            <a:chOff x="0" y="0"/>
            <a:chExt cx="3533827" cy="642264"/>
          </a:xfrm>
        </p:grpSpPr>
        <p:sp>
          <p:nvSpPr>
            <p:cNvPr id="13" name="TextBox 9">
              <a:extLst>
                <a:ext uri="{FF2B5EF4-FFF2-40B4-BE49-F238E27FC236}">
                  <a16:creationId xmlns:a16="http://schemas.microsoft.com/office/drawing/2014/main" id="{6961299B-1CA6-7493-F581-660EED397925}"/>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4" name="Picture 10">
              <a:extLst>
                <a:ext uri="{FF2B5EF4-FFF2-40B4-BE49-F238E27FC236}">
                  <a16:creationId xmlns:a16="http://schemas.microsoft.com/office/drawing/2014/main" id="{779A35C2-38F9-C0FD-789A-DBB9C3B279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613363" cy="642264"/>
            </a:xfrm>
            <a:prstGeom prst="rect">
              <a:avLst/>
            </a:prstGeom>
          </p:spPr>
        </p:pic>
        <p:pic>
          <p:nvPicPr>
            <p:cNvPr id="15" name="Picture 11">
              <a:extLst>
                <a:ext uri="{FF2B5EF4-FFF2-40B4-BE49-F238E27FC236}">
                  <a16:creationId xmlns:a16="http://schemas.microsoft.com/office/drawing/2014/main" id="{37FE6D38-489D-4382-9849-D92B8BCA4E3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8844" y="203723"/>
              <a:ext cx="321445" cy="218984"/>
            </a:xfrm>
            <a:prstGeom prst="rect">
              <a:avLst/>
            </a:prstGeom>
          </p:spPr>
        </p:pic>
      </p:grpSp>
      <p:pic>
        <p:nvPicPr>
          <p:cNvPr id="5" name="图片 4">
            <a:extLst>
              <a:ext uri="{FF2B5EF4-FFF2-40B4-BE49-F238E27FC236}">
                <a16:creationId xmlns:a16="http://schemas.microsoft.com/office/drawing/2014/main" id="{5CF8035C-AC72-22B6-5F70-BFC0ECB76959}"/>
              </a:ext>
            </a:extLst>
          </p:cNvPr>
          <p:cNvPicPr>
            <a:picLocks noChangeAspect="1"/>
          </p:cNvPicPr>
          <p:nvPr/>
        </p:nvPicPr>
        <p:blipFill rotWithShape="1">
          <a:blip r:embed="rId11">
            <a:extLst>
              <a:ext uri="{28A0092B-C50C-407E-A947-70E740481C1C}">
                <a14:useLocalDpi xmlns:a14="http://schemas.microsoft.com/office/drawing/2010/main" val="0"/>
              </a:ext>
            </a:extLst>
          </a:blip>
          <a:srcRect l="16618" t="15188" r="10922" b="20417"/>
          <a:stretch/>
        </p:blipFill>
        <p:spPr>
          <a:xfrm>
            <a:off x="9144000" y="2857500"/>
            <a:ext cx="9043973" cy="3203074"/>
          </a:xfrm>
          <a:prstGeom prst="rect">
            <a:avLst/>
          </a:prstGeom>
        </p:spPr>
      </p:pic>
      <p:sp>
        <p:nvSpPr>
          <p:cNvPr id="4" name="TextBox 16">
            <a:extLst>
              <a:ext uri="{FF2B5EF4-FFF2-40B4-BE49-F238E27FC236}">
                <a16:creationId xmlns:a16="http://schemas.microsoft.com/office/drawing/2014/main" id="{A56C0635-5871-9666-ABF4-5DCACF72E53D}"/>
              </a:ext>
            </a:extLst>
          </p:cNvPr>
          <p:cNvSpPr txBox="1"/>
          <p:nvPr/>
        </p:nvSpPr>
        <p:spPr>
          <a:xfrm>
            <a:off x="19126200" y="1863633"/>
            <a:ext cx="5826371" cy="2872105"/>
          </a:xfrm>
          <a:prstGeom prst="rect">
            <a:avLst/>
          </a:prstGeom>
        </p:spPr>
        <p:txBody>
          <a:bodyPr lIns="0" tIns="0" rIns="0" bIns="0" rtlCol="0" anchor="t">
            <a:spAutoFit/>
          </a:bodyPr>
          <a:lstStyle/>
          <a:p>
            <a:pPr algn="ctr">
              <a:lnSpc>
                <a:spcPts val="4480"/>
              </a:lnSpc>
              <a:spcBef>
                <a:spcPct val="0"/>
              </a:spcBef>
            </a:pPr>
            <a:r>
              <a:rPr lang="en-US" sz="2000" dirty="0">
                <a:solidFill>
                  <a:srgbClr val="000000"/>
                </a:solidFill>
                <a:ea typeface="字由点字青花行楷" panose="00020600040101010101" charset="-122"/>
              </a:rPr>
              <a:t>系统未来还可增加更多功能，如利用电子围栏与yolov5技术判断汽车是否停在规定区域等</a:t>
            </a:r>
            <a:r>
              <a:rPr lang="zh-CN" altLang="en-US" sz="2000" dirty="0">
                <a:solidFill>
                  <a:srgbClr val="000000"/>
                </a:solidFill>
                <a:ea typeface="字由点字青花行楷" panose="00020600040101010101" charset="-122"/>
              </a:rPr>
              <a:t>。同时</a:t>
            </a:r>
            <a:r>
              <a:rPr lang="en-US" sz="2000" dirty="0" err="1">
                <a:solidFill>
                  <a:srgbClr val="000000"/>
                </a:solidFill>
                <a:ea typeface="字由点字青花行楷" panose="00020600040101010101" charset="-122"/>
                <a:sym typeface="+mn-ea"/>
              </a:rPr>
              <a:t>可加入更多硬件联合检测，比如通过水浸传感器更准确地检测房屋漏水，对河水达到危险水位进行报警等</a:t>
            </a:r>
            <a:endParaRPr lang="en-US" sz="2000" dirty="0">
              <a:solidFill>
                <a:srgbClr val="000000"/>
              </a:solidFill>
              <a:ea typeface="字由点字青花行楷" panose="00020600040101010101" charset="-122"/>
            </a:endParaRPr>
          </a:p>
          <a:p>
            <a:pPr algn="ctr">
              <a:lnSpc>
                <a:spcPts val="4480"/>
              </a:lnSpc>
              <a:spcBef>
                <a:spcPct val="0"/>
              </a:spcBef>
            </a:pPr>
            <a:endParaRPr lang="zh-CN" altLang="en-US" sz="2000" dirty="0">
              <a:solidFill>
                <a:srgbClr val="000000"/>
              </a:solidFill>
              <a:ea typeface="字由点字青花行楷" panose="00020600040101010101" charset="-122"/>
            </a:endParaRPr>
          </a:p>
        </p:txBody>
      </p:sp>
      <p:sp>
        <p:nvSpPr>
          <p:cNvPr id="6" name="TextBox 17">
            <a:extLst>
              <a:ext uri="{FF2B5EF4-FFF2-40B4-BE49-F238E27FC236}">
                <a16:creationId xmlns:a16="http://schemas.microsoft.com/office/drawing/2014/main" id="{1BB4C5D1-0944-A847-EC41-93D98350E425}"/>
              </a:ext>
            </a:extLst>
          </p:cNvPr>
          <p:cNvSpPr txBox="1"/>
          <p:nvPr/>
        </p:nvSpPr>
        <p:spPr>
          <a:xfrm>
            <a:off x="-7313785" y="6188526"/>
            <a:ext cx="6696806" cy="1111843"/>
          </a:xfrm>
          <a:prstGeom prst="rect">
            <a:avLst/>
          </a:prstGeom>
        </p:spPr>
        <p:txBody>
          <a:bodyPr lIns="0" tIns="0" rIns="0" bIns="0" rtlCol="0" anchor="t">
            <a:spAutoFit/>
          </a:bodyPr>
          <a:lstStyle/>
          <a:p>
            <a:pPr algn="ctr">
              <a:lnSpc>
                <a:spcPts val="4595"/>
              </a:lnSpc>
              <a:spcBef>
                <a:spcPct val="0"/>
              </a:spcBef>
            </a:pPr>
            <a:r>
              <a:rPr lang="en-US" sz="2000" dirty="0" err="1">
                <a:solidFill>
                  <a:srgbClr val="000000"/>
                </a:solidFill>
                <a:ea typeface="字由点字青花行楷" panose="00020600040101010101" charset="-122"/>
              </a:rPr>
              <a:t>系统在后期还可进行完善，能应用与校园以外环境中，比如识别工厂精密仪器的损坏度</a:t>
            </a:r>
            <a:endParaRPr lang="en-US" sz="2000" dirty="0">
              <a:solidFill>
                <a:srgbClr val="000000"/>
              </a:solidFill>
              <a:ea typeface="字由点字青花行楷" panose="00020600040101010101" charset="-122"/>
            </a:endParaRPr>
          </a:p>
        </p:txBody>
      </p:sp>
      <p:sp>
        <p:nvSpPr>
          <p:cNvPr id="7" name="TextBox 18">
            <a:extLst>
              <a:ext uri="{FF2B5EF4-FFF2-40B4-BE49-F238E27FC236}">
                <a16:creationId xmlns:a16="http://schemas.microsoft.com/office/drawing/2014/main" id="{00FAE731-A249-123E-2A36-808EE0EF2DF3}"/>
              </a:ext>
            </a:extLst>
          </p:cNvPr>
          <p:cNvSpPr txBox="1"/>
          <p:nvPr/>
        </p:nvSpPr>
        <p:spPr>
          <a:xfrm>
            <a:off x="19242733" y="5978703"/>
            <a:ext cx="6562098" cy="574040"/>
          </a:xfrm>
          <a:prstGeom prst="rect">
            <a:avLst/>
          </a:prstGeom>
        </p:spPr>
        <p:txBody>
          <a:bodyPr wrap="square" lIns="0" tIns="0" rIns="0" bIns="0" rtlCol="0" anchor="t">
            <a:spAutoFit/>
          </a:bodyPr>
          <a:lstStyle/>
          <a:p>
            <a:pPr>
              <a:lnSpc>
                <a:spcPts val="4480"/>
              </a:lnSpc>
              <a:spcBef>
                <a:spcPct val="0"/>
              </a:spcBef>
            </a:pPr>
            <a:r>
              <a:rPr lang="zh-CN" altLang="en-US" sz="2000" dirty="0">
                <a:solidFill>
                  <a:srgbClr val="000000"/>
                </a:solidFill>
                <a:ea typeface="字由点字青花行楷" panose="00020600040101010101" charset="-122"/>
              </a:rPr>
              <a:t>与学校开展合作，推动项目落地，提供个性化定制服务</a:t>
            </a:r>
          </a:p>
        </p:txBody>
      </p:sp>
      <p:sp>
        <p:nvSpPr>
          <p:cNvPr id="9" name="TextBox 16">
            <a:extLst>
              <a:ext uri="{FF2B5EF4-FFF2-40B4-BE49-F238E27FC236}">
                <a16:creationId xmlns:a16="http://schemas.microsoft.com/office/drawing/2014/main" id="{95DE4F2C-714C-2F6E-E132-6EA4FB54E0FA}"/>
              </a:ext>
            </a:extLst>
          </p:cNvPr>
          <p:cNvSpPr txBox="1"/>
          <p:nvPr>
            <p:custDataLst>
              <p:tags r:id="rId1"/>
            </p:custDataLst>
          </p:nvPr>
        </p:nvSpPr>
        <p:spPr>
          <a:xfrm>
            <a:off x="-7397842" y="2926001"/>
            <a:ext cx="5826371" cy="1148715"/>
          </a:xfrm>
          <a:prstGeom prst="rect">
            <a:avLst/>
          </a:prstGeom>
        </p:spPr>
        <p:txBody>
          <a:bodyPr lIns="0" tIns="0" rIns="0" bIns="0" rtlCol="0" anchor="t">
            <a:spAutoFit/>
          </a:bodyPr>
          <a:lstStyle/>
          <a:p>
            <a:pPr algn="ctr">
              <a:lnSpc>
                <a:spcPts val="4480"/>
              </a:lnSpc>
              <a:spcBef>
                <a:spcPct val="0"/>
              </a:spcBef>
            </a:pPr>
            <a:r>
              <a:rPr lang="zh-CN" altLang="en-US" sz="2000" dirty="0">
                <a:solidFill>
                  <a:srgbClr val="000000"/>
                </a:solidFill>
                <a:ea typeface="字由点字青花行楷" panose="00020600040101010101" charset="-122"/>
              </a:rPr>
              <a:t> 系统可以添加日志系统，查看服务端的运行信息与系统操作信息</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9350" r="7407" b="42177"/>
          <a:stretch>
            <a:fillRect/>
          </a:stretch>
        </p:blipFill>
        <p:spPr>
          <a:xfrm rot="-5400000">
            <a:off x="7527787" y="6351040"/>
            <a:ext cx="47625" cy="199453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561" r="26465"/>
          <a:stretch>
            <a:fillRect/>
          </a:stretch>
        </p:blipFill>
        <p:spPr>
          <a:xfrm>
            <a:off x="8516484" y="1706230"/>
            <a:ext cx="47625" cy="713815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407" b="42177"/>
          <a:stretch>
            <a:fillRect/>
          </a:stretch>
        </p:blipFill>
        <p:spPr>
          <a:xfrm rot="-5400000">
            <a:off x="9747081" y="1188068"/>
            <a:ext cx="47625" cy="2379289"/>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32142" y="2260059"/>
            <a:ext cx="298214" cy="282931"/>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407" b="42177"/>
          <a:stretch>
            <a:fillRect/>
          </a:stretch>
        </p:blipFill>
        <p:spPr>
          <a:xfrm rot="-5400000">
            <a:off x="7335410" y="2689306"/>
            <a:ext cx="47625" cy="2379289"/>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35435" y="7206842"/>
            <a:ext cx="298214" cy="282931"/>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407" b="42177"/>
          <a:stretch>
            <a:fillRect/>
          </a:stretch>
        </p:blipFill>
        <p:spPr>
          <a:xfrm rot="-5400000">
            <a:off x="9750374" y="4585094"/>
            <a:ext cx="47625" cy="2379289"/>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35435" y="5609461"/>
            <a:ext cx="298214" cy="282931"/>
          </a:xfrm>
          <a:prstGeom prst="rect">
            <a:avLst/>
          </a:prstGeom>
        </p:spPr>
      </p:pic>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432142" y="3761298"/>
            <a:ext cx="298214" cy="282931"/>
          </a:xfrm>
          <a:prstGeom prst="rect">
            <a:avLst/>
          </a:prstGeom>
        </p:spPr>
      </p:pic>
      <p:sp>
        <p:nvSpPr>
          <p:cNvPr id="16" name="TextBox 16"/>
          <p:cNvSpPr txBox="1"/>
          <p:nvPr/>
        </p:nvSpPr>
        <p:spPr>
          <a:xfrm>
            <a:off x="264467" y="2857344"/>
            <a:ext cx="5826371" cy="2872105"/>
          </a:xfrm>
          <a:prstGeom prst="rect">
            <a:avLst/>
          </a:prstGeom>
        </p:spPr>
        <p:txBody>
          <a:bodyPr lIns="0" tIns="0" rIns="0" bIns="0" rtlCol="0" anchor="t">
            <a:spAutoFit/>
          </a:bodyPr>
          <a:lstStyle/>
          <a:p>
            <a:pPr algn="ctr">
              <a:lnSpc>
                <a:spcPts val="4480"/>
              </a:lnSpc>
              <a:spcBef>
                <a:spcPct val="0"/>
              </a:spcBef>
            </a:pPr>
            <a:r>
              <a:rPr lang="en-US" sz="2000" dirty="0">
                <a:solidFill>
                  <a:srgbClr val="000000"/>
                </a:solidFill>
                <a:latin typeface="+mj-ea"/>
                <a:ea typeface="+mj-ea"/>
              </a:rPr>
              <a:t>系统未来还可增加更多功能，如利用电子围栏与yolov5技术判断汽车是否停在规定区域等</a:t>
            </a:r>
            <a:r>
              <a:rPr lang="zh-CN" altLang="en-US" sz="2000" dirty="0">
                <a:solidFill>
                  <a:srgbClr val="000000"/>
                </a:solidFill>
                <a:latin typeface="+mj-ea"/>
                <a:ea typeface="+mj-ea"/>
              </a:rPr>
              <a:t>。同时</a:t>
            </a:r>
            <a:r>
              <a:rPr lang="en-US" sz="2000" dirty="0" err="1">
                <a:solidFill>
                  <a:srgbClr val="000000"/>
                </a:solidFill>
                <a:latin typeface="+mj-ea"/>
                <a:ea typeface="+mj-ea"/>
                <a:sym typeface="+mn-ea"/>
              </a:rPr>
              <a:t>可加入更多硬件联合检测，比如通过水浸传感器更准确地检测房屋漏水，对河水达到危险水位进行报警等</a:t>
            </a:r>
            <a:endParaRPr lang="en-US" sz="2000" dirty="0">
              <a:solidFill>
                <a:srgbClr val="000000"/>
              </a:solidFill>
              <a:latin typeface="+mj-ea"/>
              <a:ea typeface="+mj-ea"/>
            </a:endParaRPr>
          </a:p>
          <a:p>
            <a:pPr algn="ctr">
              <a:lnSpc>
                <a:spcPts val="4480"/>
              </a:lnSpc>
              <a:spcBef>
                <a:spcPct val="0"/>
              </a:spcBef>
            </a:pPr>
            <a:endParaRPr lang="zh-CN" altLang="en-US" sz="2000" dirty="0">
              <a:solidFill>
                <a:srgbClr val="000000"/>
              </a:solidFill>
              <a:ea typeface="字由点字青花行楷" panose="00020600040101010101" charset="-122"/>
            </a:endParaRPr>
          </a:p>
        </p:txBody>
      </p:sp>
      <p:sp>
        <p:nvSpPr>
          <p:cNvPr id="17" name="TextBox 17"/>
          <p:cNvSpPr txBox="1"/>
          <p:nvPr/>
        </p:nvSpPr>
        <p:spPr>
          <a:xfrm>
            <a:off x="11285457" y="5357997"/>
            <a:ext cx="6696806" cy="1111843"/>
          </a:xfrm>
          <a:prstGeom prst="rect">
            <a:avLst/>
          </a:prstGeom>
        </p:spPr>
        <p:txBody>
          <a:bodyPr lIns="0" tIns="0" rIns="0" bIns="0" rtlCol="0" anchor="t">
            <a:spAutoFit/>
          </a:bodyPr>
          <a:lstStyle/>
          <a:p>
            <a:pPr algn="ctr">
              <a:lnSpc>
                <a:spcPts val="4595"/>
              </a:lnSpc>
              <a:spcBef>
                <a:spcPct val="0"/>
              </a:spcBef>
            </a:pPr>
            <a:r>
              <a:rPr lang="en-US" sz="2000" dirty="0" err="1">
                <a:solidFill>
                  <a:srgbClr val="000000"/>
                </a:solidFill>
                <a:latin typeface="+mj-ea"/>
                <a:ea typeface="+mj-ea"/>
              </a:rPr>
              <a:t>系统在后期还可进行完善，能应用与校园以外环境中，比如识别工厂精密仪器的损坏度</a:t>
            </a:r>
            <a:endParaRPr lang="en-US" sz="2000" dirty="0">
              <a:solidFill>
                <a:srgbClr val="000000"/>
              </a:solidFill>
              <a:latin typeface="+mj-ea"/>
              <a:ea typeface="+mj-ea"/>
            </a:endParaRPr>
          </a:p>
        </p:txBody>
      </p:sp>
      <p:sp>
        <p:nvSpPr>
          <p:cNvPr id="18" name="TextBox 18"/>
          <p:cNvSpPr txBox="1"/>
          <p:nvPr/>
        </p:nvSpPr>
        <p:spPr>
          <a:xfrm>
            <a:off x="381000" y="6972414"/>
            <a:ext cx="6562098" cy="476092"/>
          </a:xfrm>
          <a:prstGeom prst="rect">
            <a:avLst/>
          </a:prstGeom>
        </p:spPr>
        <p:txBody>
          <a:bodyPr wrap="square" lIns="0" tIns="0" rIns="0" bIns="0" rtlCol="0" anchor="t">
            <a:spAutoFit/>
          </a:bodyPr>
          <a:lstStyle/>
          <a:p>
            <a:pPr>
              <a:lnSpc>
                <a:spcPts val="4480"/>
              </a:lnSpc>
              <a:spcBef>
                <a:spcPct val="0"/>
              </a:spcBef>
            </a:pPr>
            <a:r>
              <a:rPr lang="zh-CN" altLang="en-US" sz="2000" dirty="0">
                <a:solidFill>
                  <a:srgbClr val="000000"/>
                </a:solidFill>
                <a:latin typeface="+mj-ea"/>
                <a:ea typeface="+mj-ea"/>
              </a:rPr>
              <a:t>与学校开展合作，推动项目落地，提供个性化定制服务</a:t>
            </a:r>
          </a:p>
        </p:txBody>
      </p:sp>
      <p:sp>
        <p:nvSpPr>
          <p:cNvPr id="19" name="TextBox 19"/>
          <p:cNvSpPr txBox="1"/>
          <p:nvPr/>
        </p:nvSpPr>
        <p:spPr>
          <a:xfrm>
            <a:off x="4974812" y="457219"/>
            <a:ext cx="7083343" cy="1113731"/>
          </a:xfrm>
          <a:prstGeom prst="rect">
            <a:avLst/>
          </a:prstGeom>
        </p:spPr>
        <p:txBody>
          <a:bodyPr lIns="0" tIns="0" rIns="0" bIns="0" rtlCol="0" anchor="t">
            <a:spAutoFit/>
          </a:bodyPr>
          <a:lstStyle/>
          <a:p>
            <a:pPr algn="ctr">
              <a:lnSpc>
                <a:spcPts val="8345"/>
              </a:lnSpc>
            </a:pPr>
            <a:r>
              <a:rPr lang="en-US" sz="8260" spc="578" dirty="0" err="1">
                <a:solidFill>
                  <a:srgbClr val="000000"/>
                </a:solidFill>
                <a:latin typeface="华文行楷" panose="02010800040101010101" pitchFamily="2" charset="-122"/>
                <a:ea typeface="华文行楷" panose="02010800040101010101" pitchFamily="2" charset="-122"/>
              </a:rPr>
              <a:t>前景展望</a:t>
            </a:r>
            <a:endParaRPr lang="en-US" sz="8260" spc="578" dirty="0">
              <a:solidFill>
                <a:srgbClr val="000000"/>
              </a:solidFill>
              <a:latin typeface="华文行楷" panose="02010800040101010101" pitchFamily="2" charset="-122"/>
              <a:ea typeface="华文行楷" panose="02010800040101010101" pitchFamily="2" charset="-122"/>
            </a:endParaRPr>
          </a:p>
        </p:txBody>
      </p:sp>
      <p:sp>
        <p:nvSpPr>
          <p:cNvPr id="20" name="TextBox 20"/>
          <p:cNvSpPr txBox="1"/>
          <p:nvPr/>
        </p:nvSpPr>
        <p:spPr>
          <a:xfrm>
            <a:off x="4931996" y="259544"/>
            <a:ext cx="1989639" cy="1575757"/>
          </a:xfrm>
          <a:prstGeom prst="rect">
            <a:avLst/>
          </a:prstGeom>
        </p:spPr>
        <p:txBody>
          <a:bodyPr lIns="0" tIns="0" rIns="0" bIns="0" rtlCol="0" anchor="t">
            <a:spAutoFit/>
          </a:bodyPr>
          <a:lstStyle/>
          <a:p>
            <a:pPr algn="ctr">
              <a:lnSpc>
                <a:spcPts val="11850"/>
              </a:lnSpc>
            </a:pPr>
            <a:r>
              <a:rPr lang="en-US" sz="11735" spc="821" dirty="0">
                <a:solidFill>
                  <a:srgbClr val="004AAD"/>
                </a:solidFill>
                <a:ea typeface="Nunito Bold" panose="00000800000000000000"/>
              </a:rPr>
              <a:t>「</a:t>
            </a:r>
          </a:p>
        </p:txBody>
      </p:sp>
      <p:sp>
        <p:nvSpPr>
          <p:cNvPr id="21" name="TextBox 21"/>
          <p:cNvSpPr txBox="1"/>
          <p:nvPr/>
        </p:nvSpPr>
        <p:spPr>
          <a:xfrm>
            <a:off x="10333021" y="442661"/>
            <a:ext cx="1864892" cy="1482663"/>
          </a:xfrm>
          <a:prstGeom prst="rect">
            <a:avLst/>
          </a:prstGeom>
        </p:spPr>
        <p:txBody>
          <a:bodyPr lIns="0" tIns="0" rIns="0" bIns="0" rtlCol="0" anchor="t">
            <a:spAutoFit/>
          </a:bodyPr>
          <a:lstStyle/>
          <a:p>
            <a:pPr algn="ctr">
              <a:lnSpc>
                <a:spcPts val="11110"/>
              </a:lnSpc>
            </a:pPr>
            <a:r>
              <a:rPr lang="en-US" sz="11000" spc="769" dirty="0">
                <a:solidFill>
                  <a:srgbClr val="004AAD"/>
                </a:solidFill>
                <a:ea typeface="Nunito" panose="00000500000000000000"/>
              </a:rPr>
              <a:t>」</a:t>
            </a:r>
          </a:p>
        </p:txBody>
      </p:sp>
      <p:sp>
        <p:nvSpPr>
          <p:cNvPr id="23" name="TextBox 16"/>
          <p:cNvSpPr txBox="1"/>
          <p:nvPr>
            <p:custDataLst>
              <p:tags r:id="rId1"/>
            </p:custDataLst>
          </p:nvPr>
        </p:nvSpPr>
        <p:spPr>
          <a:xfrm>
            <a:off x="11201400" y="2095472"/>
            <a:ext cx="5826371" cy="1053173"/>
          </a:xfrm>
          <a:prstGeom prst="rect">
            <a:avLst/>
          </a:prstGeom>
        </p:spPr>
        <p:txBody>
          <a:bodyPr lIns="0" tIns="0" rIns="0" bIns="0" rtlCol="0" anchor="t">
            <a:spAutoFit/>
          </a:bodyPr>
          <a:lstStyle/>
          <a:p>
            <a:pPr algn="ctr">
              <a:lnSpc>
                <a:spcPts val="4480"/>
              </a:lnSpc>
              <a:spcBef>
                <a:spcPct val="0"/>
              </a:spcBef>
            </a:pPr>
            <a:r>
              <a:rPr lang="zh-CN" altLang="en-US" sz="2000" dirty="0">
                <a:solidFill>
                  <a:srgbClr val="000000"/>
                </a:solidFill>
                <a:latin typeface="+mj-ea"/>
                <a:ea typeface="+mj-ea"/>
              </a:rPr>
              <a:t> 系统可以添加日志系统，查看服务端的运行信息与系统操作信息</a:t>
            </a:r>
          </a:p>
        </p:txBody>
      </p:sp>
      <p:grpSp>
        <p:nvGrpSpPr>
          <p:cNvPr id="10" name="Group 8"/>
          <p:cNvGrpSpPr/>
          <p:nvPr/>
        </p:nvGrpSpPr>
        <p:grpSpPr>
          <a:xfrm>
            <a:off x="159943" y="194362"/>
            <a:ext cx="2650370" cy="481698"/>
            <a:chOff x="0" y="0"/>
            <a:chExt cx="3533827" cy="642264"/>
          </a:xfrm>
        </p:grpSpPr>
        <p:sp>
          <p:nvSpPr>
            <p:cNvPr id="22" name="TextBox 9"/>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24"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0" y="0"/>
              <a:ext cx="613363" cy="642264"/>
            </a:xfrm>
            <a:prstGeom prst="rect">
              <a:avLst/>
            </a:prstGeom>
          </p:spPr>
        </p:pic>
        <p:pic>
          <p:nvPicPr>
            <p:cNvPr id="25" name="Picture 11"/>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138844" y="203723"/>
              <a:ext cx="321445" cy="218984"/>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48970"/>
          <a:stretch>
            <a:fillRect/>
          </a:stretch>
        </p:blipFill>
        <p:spPr>
          <a:xfrm rot="-8100000">
            <a:off x="14674848" y="5728827"/>
            <a:ext cx="1279667" cy="2507695"/>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3735999" y="5393050"/>
            <a:ext cx="2311653" cy="2311653"/>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48970"/>
          <a:stretch>
            <a:fillRect/>
          </a:stretch>
        </p:blipFill>
        <p:spPr>
          <a:xfrm rot="8100000">
            <a:off x="12241553" y="2842869"/>
            <a:ext cx="1279667" cy="2507695"/>
          </a:xfrm>
          <a:prstGeom prst="rect">
            <a:avLst/>
          </a:prstGeom>
        </p:spPr>
      </p:pic>
      <p:grpSp>
        <p:nvGrpSpPr>
          <p:cNvPr id="5" name="Group 5"/>
          <p:cNvGrpSpPr/>
          <p:nvPr/>
        </p:nvGrpSpPr>
        <p:grpSpPr>
          <a:xfrm rot="2700000">
            <a:off x="13076435" y="5367258"/>
            <a:ext cx="1127282" cy="514184"/>
            <a:chOff x="0" y="0"/>
            <a:chExt cx="1542924" cy="703769"/>
          </a:xfrm>
        </p:grpSpPr>
        <p:sp>
          <p:nvSpPr>
            <p:cNvPr id="6" name="Freeform 6"/>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FFAC2A"/>
            </a:solidFill>
          </p:spPr>
        </p:sp>
        <p:sp>
          <p:nvSpPr>
            <p:cNvPr id="7" name="TextBox 7"/>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291930" y="3377408"/>
            <a:ext cx="2311653" cy="2311653"/>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48970"/>
          <a:stretch>
            <a:fillRect/>
          </a:stretch>
        </p:blipFill>
        <p:spPr>
          <a:xfrm rot="-8100000">
            <a:off x="9890552" y="5728827"/>
            <a:ext cx="1279667" cy="2507695"/>
          </a:xfrm>
          <a:prstGeom prst="rect">
            <a:avLst/>
          </a:prstGeom>
        </p:spPr>
      </p:pic>
      <p:grpSp>
        <p:nvGrpSpPr>
          <p:cNvPr id="10" name="Group 10"/>
          <p:cNvGrpSpPr/>
          <p:nvPr/>
        </p:nvGrpSpPr>
        <p:grpSpPr>
          <a:xfrm rot="-2700000">
            <a:off x="10728289" y="5212108"/>
            <a:ext cx="1127282" cy="514184"/>
            <a:chOff x="0" y="0"/>
            <a:chExt cx="1542924" cy="703769"/>
          </a:xfrm>
        </p:grpSpPr>
        <p:sp>
          <p:nvSpPr>
            <p:cNvPr id="11" name="Freeform 11"/>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36BAF1"/>
            </a:solidFill>
          </p:spPr>
        </p:sp>
        <p:sp>
          <p:nvSpPr>
            <p:cNvPr id="12" name="TextBox 12"/>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8951702" y="5393050"/>
            <a:ext cx="2311653" cy="2311653"/>
          </a:xfrm>
          <a:prstGeom prst="rect">
            <a:avLst/>
          </a:prstGeom>
        </p:spPr>
      </p:pic>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r="48970"/>
          <a:stretch>
            <a:fillRect/>
          </a:stretch>
        </p:blipFill>
        <p:spPr>
          <a:xfrm rot="8100000">
            <a:off x="7457257" y="2842869"/>
            <a:ext cx="1279667" cy="2507695"/>
          </a:xfrm>
          <a:prstGeom prst="rect">
            <a:avLst/>
          </a:prstGeom>
        </p:spPr>
      </p:pic>
      <p:grpSp>
        <p:nvGrpSpPr>
          <p:cNvPr id="15" name="Group 15"/>
          <p:cNvGrpSpPr/>
          <p:nvPr/>
        </p:nvGrpSpPr>
        <p:grpSpPr>
          <a:xfrm rot="2700000">
            <a:off x="8292138" y="5367258"/>
            <a:ext cx="1127282" cy="514184"/>
            <a:chOff x="0" y="0"/>
            <a:chExt cx="1542924" cy="703769"/>
          </a:xfrm>
        </p:grpSpPr>
        <p:sp>
          <p:nvSpPr>
            <p:cNvPr id="16" name="Freeform 16"/>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FFDE59"/>
            </a:solidFill>
          </p:spPr>
        </p:sp>
        <p:sp>
          <p:nvSpPr>
            <p:cNvPr id="17" name="TextBox 17"/>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507634" y="3377408"/>
            <a:ext cx="2311653" cy="2311653"/>
          </a:xfrm>
          <a:prstGeom prst="rect">
            <a:avLst/>
          </a:prstGeom>
        </p:spPr>
      </p:pic>
      <p:pic>
        <p:nvPicPr>
          <p:cNvPr id="19" name="Picture 1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r="48970"/>
          <a:stretch>
            <a:fillRect/>
          </a:stretch>
        </p:blipFill>
        <p:spPr>
          <a:xfrm rot="-8100000">
            <a:off x="5106255" y="5728827"/>
            <a:ext cx="1279667" cy="2507695"/>
          </a:xfrm>
          <a:prstGeom prst="rect">
            <a:avLst/>
          </a:prstGeom>
        </p:spPr>
      </p:pic>
      <p:grpSp>
        <p:nvGrpSpPr>
          <p:cNvPr id="20" name="Group 20"/>
          <p:cNvGrpSpPr/>
          <p:nvPr/>
        </p:nvGrpSpPr>
        <p:grpSpPr>
          <a:xfrm rot="-2700000">
            <a:off x="5943993" y="5212108"/>
            <a:ext cx="1127282" cy="514184"/>
            <a:chOff x="0" y="0"/>
            <a:chExt cx="1542924" cy="703769"/>
          </a:xfrm>
        </p:grpSpPr>
        <p:sp>
          <p:nvSpPr>
            <p:cNvPr id="21" name="Freeform 21"/>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00C2CB"/>
            </a:solidFill>
          </p:spPr>
        </p:sp>
        <p:sp>
          <p:nvSpPr>
            <p:cNvPr id="22" name="TextBox 22"/>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4167406" y="5393050"/>
            <a:ext cx="2311653" cy="2311653"/>
          </a:xfrm>
          <a:prstGeom prst="rect">
            <a:avLst/>
          </a:prstGeom>
        </p:spPr>
      </p:pic>
      <p:pic>
        <p:nvPicPr>
          <p:cNvPr id="24" name="Picture 24"/>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48970"/>
          <a:stretch>
            <a:fillRect/>
          </a:stretch>
        </p:blipFill>
        <p:spPr>
          <a:xfrm rot="8100000">
            <a:off x="2672961" y="2842869"/>
            <a:ext cx="1279667" cy="2507695"/>
          </a:xfrm>
          <a:prstGeom prst="rect">
            <a:avLst/>
          </a:prstGeom>
        </p:spPr>
      </p:pic>
      <p:grpSp>
        <p:nvGrpSpPr>
          <p:cNvPr id="25" name="Group 25"/>
          <p:cNvGrpSpPr/>
          <p:nvPr/>
        </p:nvGrpSpPr>
        <p:grpSpPr>
          <a:xfrm rot="2700000">
            <a:off x="3507842" y="5367258"/>
            <a:ext cx="1127282" cy="514184"/>
            <a:chOff x="0" y="0"/>
            <a:chExt cx="1542924" cy="703769"/>
          </a:xfrm>
        </p:grpSpPr>
        <p:sp>
          <p:nvSpPr>
            <p:cNvPr id="26" name="Freeform 26"/>
            <p:cNvSpPr/>
            <p:nvPr/>
          </p:nvSpPr>
          <p:spPr>
            <a:xfrm>
              <a:off x="0" y="0"/>
              <a:ext cx="1542924" cy="703769"/>
            </a:xfrm>
            <a:custGeom>
              <a:avLst/>
              <a:gdLst/>
              <a:ahLst/>
              <a:cxnLst/>
              <a:rect l="l" t="t" r="r" b="b"/>
              <a:pathLst>
                <a:path w="1542924" h="703769">
                  <a:moveTo>
                    <a:pt x="1542924" y="351885"/>
                  </a:moveTo>
                  <a:lnTo>
                    <a:pt x="1136524" y="0"/>
                  </a:lnTo>
                  <a:lnTo>
                    <a:pt x="1136524" y="203200"/>
                  </a:lnTo>
                  <a:lnTo>
                    <a:pt x="0" y="203200"/>
                  </a:lnTo>
                  <a:lnTo>
                    <a:pt x="0" y="500569"/>
                  </a:lnTo>
                  <a:lnTo>
                    <a:pt x="1136524" y="500569"/>
                  </a:lnTo>
                  <a:lnTo>
                    <a:pt x="1136524" y="703769"/>
                  </a:lnTo>
                  <a:lnTo>
                    <a:pt x="1542924" y="351885"/>
                  </a:lnTo>
                  <a:close/>
                </a:path>
              </a:pathLst>
            </a:custGeom>
            <a:solidFill>
              <a:srgbClr val="FF6B6C"/>
            </a:solidFill>
          </p:spPr>
        </p:sp>
        <p:sp>
          <p:nvSpPr>
            <p:cNvPr id="27" name="TextBox 27"/>
            <p:cNvSpPr txBox="1"/>
            <p:nvPr/>
          </p:nvSpPr>
          <p:spPr>
            <a:xfrm>
              <a:off x="0" y="155575"/>
              <a:ext cx="711200" cy="454025"/>
            </a:xfrm>
            <a:prstGeom prst="rect">
              <a:avLst/>
            </a:prstGeom>
          </p:spPr>
          <p:txBody>
            <a:bodyPr lIns="50800" tIns="50800" rIns="50800" bIns="50800" rtlCol="0" anchor="ctr"/>
            <a:lstStyle/>
            <a:p>
              <a:pPr algn="ctr">
                <a:lnSpc>
                  <a:spcPts val="2660"/>
                </a:lnSpc>
              </a:pPr>
              <a:endParaRPr/>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23337" y="3377408"/>
            <a:ext cx="2311653" cy="2311653"/>
          </a:xfrm>
          <a:prstGeom prst="rect">
            <a:avLst/>
          </a:prstGeom>
        </p:spPr>
      </p:pic>
      <p:pic>
        <p:nvPicPr>
          <p:cNvPr id="29" name="Picture 29"/>
          <p:cNvPicPr>
            <a:picLocks noChangeAspect="1"/>
          </p:cNvPicPr>
          <p:nvPr/>
        </p:nvPicPr>
        <p:blipFill>
          <a:blip r:embed="rId17"/>
          <a:srcRect/>
          <a:stretch>
            <a:fillRect/>
          </a:stretch>
        </p:blipFill>
        <p:spPr>
          <a:xfrm>
            <a:off x="2206524" y="3969397"/>
            <a:ext cx="1362258" cy="1260089"/>
          </a:xfrm>
          <a:prstGeom prst="rect">
            <a:avLst/>
          </a:prstGeom>
        </p:spPr>
      </p:pic>
      <p:pic>
        <p:nvPicPr>
          <p:cNvPr id="30" name="Picture 30"/>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4943395" y="5977416"/>
            <a:ext cx="759674" cy="1121291"/>
          </a:xfrm>
          <a:prstGeom prst="rect">
            <a:avLst/>
          </a:prstGeom>
        </p:spPr>
      </p:pic>
      <p:pic>
        <p:nvPicPr>
          <p:cNvPr id="31" name="Picture 31"/>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9492070" y="5977416"/>
            <a:ext cx="1230917" cy="1167832"/>
          </a:xfrm>
          <a:prstGeom prst="rect">
            <a:avLst/>
          </a:prstGeom>
        </p:spPr>
      </p:pic>
      <p:pic>
        <p:nvPicPr>
          <p:cNvPr id="32" name="Picture 32"/>
          <p:cNvPicPr>
            <a:picLocks noChangeAspect="1"/>
          </p:cNvPicPr>
          <p:nvPr/>
        </p:nvPicPr>
        <p:blipFill>
          <a:blip r:embed="rId22"/>
          <a:srcRect/>
          <a:stretch>
            <a:fillRect/>
          </a:stretch>
        </p:blipFill>
        <p:spPr>
          <a:xfrm>
            <a:off x="6736949" y="3854906"/>
            <a:ext cx="1908708" cy="1207258"/>
          </a:xfrm>
          <a:prstGeom prst="rect">
            <a:avLst/>
          </a:prstGeom>
        </p:spPr>
      </p:pic>
      <p:pic>
        <p:nvPicPr>
          <p:cNvPr id="33" name="Picture 33"/>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11817482" y="3969397"/>
            <a:ext cx="1238812" cy="873926"/>
          </a:xfrm>
          <a:prstGeom prst="rect">
            <a:avLst/>
          </a:prstGeom>
        </p:spPr>
      </p:pic>
      <p:pic>
        <p:nvPicPr>
          <p:cNvPr id="34" name="Picture 34"/>
          <p:cNvPicPr>
            <a:picLocks noChangeAspect="1"/>
          </p:cNvPicPr>
          <p:nvPr/>
        </p:nvPicPr>
        <p:blipFill>
          <a:blip r:embed="rId25"/>
          <a:srcRect/>
          <a:stretch>
            <a:fillRect/>
          </a:stretch>
        </p:blipFill>
        <p:spPr>
          <a:xfrm>
            <a:off x="14277678" y="5844035"/>
            <a:ext cx="1405109" cy="1326071"/>
          </a:xfrm>
          <a:prstGeom prst="rect">
            <a:avLst/>
          </a:prstGeom>
        </p:spPr>
      </p:pic>
      <p:sp>
        <p:nvSpPr>
          <p:cNvPr id="35" name="TextBox 35"/>
          <p:cNvSpPr txBox="1"/>
          <p:nvPr/>
        </p:nvSpPr>
        <p:spPr>
          <a:xfrm>
            <a:off x="9677460" y="382618"/>
            <a:ext cx="1864892" cy="1482663"/>
          </a:xfrm>
          <a:prstGeom prst="rect">
            <a:avLst/>
          </a:prstGeom>
        </p:spPr>
        <p:txBody>
          <a:bodyPr lIns="0" tIns="0" rIns="0" bIns="0" rtlCol="0" anchor="t">
            <a:spAutoFit/>
          </a:bodyPr>
          <a:lstStyle/>
          <a:p>
            <a:pPr algn="ctr">
              <a:lnSpc>
                <a:spcPts val="11110"/>
              </a:lnSpc>
            </a:pPr>
            <a:r>
              <a:rPr lang="en-US" sz="11000" spc="769">
                <a:solidFill>
                  <a:srgbClr val="004AAD"/>
                </a:solidFill>
                <a:ea typeface="Nunito" panose="00000500000000000000"/>
              </a:rPr>
              <a:t>」</a:t>
            </a:r>
          </a:p>
        </p:txBody>
      </p:sp>
      <p:sp>
        <p:nvSpPr>
          <p:cNvPr id="36" name="TextBox 36"/>
          <p:cNvSpPr txBox="1"/>
          <p:nvPr/>
        </p:nvSpPr>
        <p:spPr>
          <a:xfrm>
            <a:off x="1241966" y="5910741"/>
            <a:ext cx="2818071" cy="490774"/>
          </a:xfrm>
          <a:prstGeom prst="rect">
            <a:avLst/>
          </a:prstGeom>
        </p:spPr>
        <p:txBody>
          <a:bodyPr lIns="0" tIns="0" rIns="0" bIns="0" rtlCol="0" anchor="t">
            <a:spAutoFit/>
          </a:bodyPr>
          <a:lstStyle/>
          <a:p>
            <a:pPr algn="ctr">
              <a:lnSpc>
                <a:spcPts val="3920"/>
              </a:lnSpc>
              <a:spcBef>
                <a:spcPct val="0"/>
              </a:spcBef>
            </a:pPr>
            <a:r>
              <a:rPr lang="en-US" sz="2800">
                <a:solidFill>
                  <a:srgbClr val="000000"/>
                </a:solidFill>
                <a:ea typeface="字由点字青花楷" panose="00020600040101010101" charset="-122"/>
              </a:rPr>
              <a:t>目标与解决思路</a:t>
            </a:r>
          </a:p>
        </p:txBody>
      </p:sp>
      <p:sp>
        <p:nvSpPr>
          <p:cNvPr id="37" name="AutoShape 37"/>
          <p:cNvSpPr/>
          <p:nvPr/>
        </p:nvSpPr>
        <p:spPr>
          <a:xfrm>
            <a:off x="1503935" y="6488021"/>
            <a:ext cx="2461833" cy="0"/>
          </a:xfrm>
          <a:prstGeom prst="line">
            <a:avLst/>
          </a:prstGeom>
          <a:ln w="38100" cap="flat">
            <a:solidFill>
              <a:srgbClr val="FF6B6C"/>
            </a:solidFill>
            <a:prstDash val="solid"/>
            <a:headEnd type="none" w="sm" len="sm"/>
            <a:tailEnd type="none" w="sm" len="sm"/>
          </a:ln>
        </p:spPr>
      </p:sp>
      <p:sp>
        <p:nvSpPr>
          <p:cNvPr id="38" name="TextBox 38"/>
          <p:cNvSpPr txBox="1"/>
          <p:nvPr/>
        </p:nvSpPr>
        <p:spPr>
          <a:xfrm>
            <a:off x="4147020" y="7955957"/>
            <a:ext cx="3112099" cy="454013"/>
          </a:xfrm>
          <a:prstGeom prst="rect">
            <a:avLst/>
          </a:prstGeom>
        </p:spPr>
        <p:txBody>
          <a:bodyPr lIns="0" tIns="0" rIns="0" bIns="0" rtlCol="0" anchor="t">
            <a:spAutoFit/>
          </a:bodyPr>
          <a:lstStyle/>
          <a:p>
            <a:pPr algn="ctr">
              <a:lnSpc>
                <a:spcPts val="3665"/>
              </a:lnSpc>
              <a:spcBef>
                <a:spcPct val="0"/>
              </a:spcBef>
            </a:pPr>
            <a:r>
              <a:rPr lang="en-US" sz="2620">
                <a:solidFill>
                  <a:srgbClr val="000000"/>
                </a:solidFill>
                <a:ea typeface="字由点字青花楷" panose="00020600040101010101" charset="-122"/>
              </a:rPr>
              <a:t>问题分析与解决方案</a:t>
            </a:r>
          </a:p>
        </p:txBody>
      </p:sp>
      <p:sp>
        <p:nvSpPr>
          <p:cNvPr id="39" name="AutoShape 39"/>
          <p:cNvSpPr/>
          <p:nvPr/>
        </p:nvSpPr>
        <p:spPr>
          <a:xfrm>
            <a:off x="4275115" y="8610527"/>
            <a:ext cx="2461833" cy="0"/>
          </a:xfrm>
          <a:prstGeom prst="line">
            <a:avLst/>
          </a:prstGeom>
          <a:ln w="38100" cap="flat">
            <a:solidFill>
              <a:srgbClr val="00C2CB"/>
            </a:solidFill>
            <a:prstDash val="solid"/>
            <a:headEnd type="none" w="sm" len="sm"/>
            <a:tailEnd type="none" w="sm" len="sm"/>
          </a:ln>
        </p:spPr>
      </p:sp>
      <p:sp>
        <p:nvSpPr>
          <p:cNvPr id="40" name="AutoShape 40"/>
          <p:cNvSpPr/>
          <p:nvPr/>
        </p:nvSpPr>
        <p:spPr>
          <a:xfrm>
            <a:off x="9005561" y="4396835"/>
            <a:ext cx="1717426" cy="9525"/>
          </a:xfrm>
          <a:prstGeom prst="line">
            <a:avLst/>
          </a:prstGeom>
          <a:ln w="38100" cap="flat">
            <a:solidFill>
              <a:srgbClr val="FFDE59"/>
            </a:solidFill>
            <a:prstDash val="solid"/>
            <a:headEnd type="none" w="sm" len="sm"/>
            <a:tailEnd type="none" w="sm" len="sm"/>
          </a:ln>
        </p:spPr>
      </p:sp>
      <p:sp>
        <p:nvSpPr>
          <p:cNvPr id="41" name="AutoShape 41"/>
          <p:cNvSpPr/>
          <p:nvPr/>
        </p:nvSpPr>
        <p:spPr>
          <a:xfrm>
            <a:off x="8922219" y="9007390"/>
            <a:ext cx="2461833" cy="0"/>
          </a:xfrm>
          <a:prstGeom prst="line">
            <a:avLst/>
          </a:prstGeom>
          <a:ln w="38100" cap="flat">
            <a:solidFill>
              <a:srgbClr val="36BAF1"/>
            </a:solidFill>
            <a:prstDash val="solid"/>
            <a:headEnd type="none" w="sm" len="sm"/>
            <a:tailEnd type="none" w="sm" len="sm"/>
          </a:ln>
        </p:spPr>
      </p:sp>
      <p:sp>
        <p:nvSpPr>
          <p:cNvPr id="42" name="AutoShape 42"/>
          <p:cNvSpPr/>
          <p:nvPr/>
        </p:nvSpPr>
        <p:spPr>
          <a:xfrm>
            <a:off x="14083765" y="4818410"/>
            <a:ext cx="2461833" cy="0"/>
          </a:xfrm>
          <a:prstGeom prst="line">
            <a:avLst/>
          </a:prstGeom>
          <a:ln w="38100" cap="flat">
            <a:solidFill>
              <a:srgbClr val="FFAC2A"/>
            </a:solidFill>
            <a:prstDash val="solid"/>
            <a:headEnd type="none" w="sm" len="sm"/>
            <a:tailEnd type="none" w="sm" len="sm"/>
          </a:ln>
        </p:spPr>
      </p:sp>
      <p:sp>
        <p:nvSpPr>
          <p:cNvPr id="43" name="AutoShape 43"/>
          <p:cNvSpPr/>
          <p:nvPr/>
        </p:nvSpPr>
        <p:spPr>
          <a:xfrm flipV="1">
            <a:off x="14277678" y="8629577"/>
            <a:ext cx="1769973" cy="19050"/>
          </a:xfrm>
          <a:prstGeom prst="line">
            <a:avLst/>
          </a:prstGeom>
          <a:ln w="38100" cap="flat">
            <a:solidFill>
              <a:srgbClr val="957CDC"/>
            </a:solidFill>
            <a:prstDash val="solid"/>
            <a:headEnd type="none" w="sm" len="sm"/>
            <a:tailEnd type="none" w="sm" len="sm"/>
          </a:ln>
        </p:spPr>
      </p:sp>
      <p:sp>
        <p:nvSpPr>
          <p:cNvPr id="44" name="TextBox 44"/>
          <p:cNvSpPr txBox="1"/>
          <p:nvPr/>
        </p:nvSpPr>
        <p:spPr>
          <a:xfrm>
            <a:off x="8951702" y="3320258"/>
            <a:ext cx="2496641" cy="904969"/>
          </a:xfrm>
          <a:prstGeom prst="rect">
            <a:avLst/>
          </a:prstGeom>
        </p:spPr>
        <p:txBody>
          <a:bodyPr lIns="0" tIns="0" rIns="0" bIns="0" rtlCol="0" anchor="t">
            <a:spAutoFit/>
          </a:bodyPr>
          <a:lstStyle/>
          <a:p>
            <a:pPr>
              <a:lnSpc>
                <a:spcPts val="3665"/>
              </a:lnSpc>
              <a:spcBef>
                <a:spcPct val="0"/>
              </a:spcBef>
            </a:pPr>
            <a:r>
              <a:rPr lang="en-US" sz="2620">
                <a:solidFill>
                  <a:srgbClr val="000000"/>
                </a:solidFill>
                <a:ea typeface="字由点字青花楷" panose="00020600040101010101" charset="-122"/>
              </a:rPr>
              <a:t>技术路线及技术实现方案</a:t>
            </a:r>
          </a:p>
        </p:txBody>
      </p:sp>
      <p:sp>
        <p:nvSpPr>
          <p:cNvPr id="45" name="TextBox 45"/>
          <p:cNvSpPr txBox="1"/>
          <p:nvPr/>
        </p:nvSpPr>
        <p:spPr>
          <a:xfrm>
            <a:off x="8855779" y="7994225"/>
            <a:ext cx="2842331" cy="904969"/>
          </a:xfrm>
          <a:prstGeom prst="rect">
            <a:avLst/>
          </a:prstGeom>
        </p:spPr>
        <p:txBody>
          <a:bodyPr lIns="0" tIns="0" rIns="0" bIns="0" rtlCol="0" anchor="t">
            <a:spAutoFit/>
          </a:bodyPr>
          <a:lstStyle/>
          <a:p>
            <a:pPr>
              <a:lnSpc>
                <a:spcPts val="3665"/>
              </a:lnSpc>
              <a:spcBef>
                <a:spcPct val="0"/>
              </a:spcBef>
            </a:pPr>
            <a:r>
              <a:rPr lang="en-US" sz="2620">
                <a:solidFill>
                  <a:srgbClr val="000000"/>
                </a:solidFill>
                <a:ea typeface="字由点字青花楷" panose="00020600040101010101" charset="-122"/>
              </a:rPr>
              <a:t>业务模式与可行性分析</a:t>
            </a:r>
          </a:p>
        </p:txBody>
      </p:sp>
      <p:sp>
        <p:nvSpPr>
          <p:cNvPr id="46" name="TextBox 46"/>
          <p:cNvSpPr txBox="1"/>
          <p:nvPr/>
        </p:nvSpPr>
        <p:spPr>
          <a:xfrm>
            <a:off x="13541617" y="4079221"/>
            <a:ext cx="3112099" cy="454013"/>
          </a:xfrm>
          <a:prstGeom prst="rect">
            <a:avLst/>
          </a:prstGeom>
        </p:spPr>
        <p:txBody>
          <a:bodyPr lIns="0" tIns="0" rIns="0" bIns="0" rtlCol="0" anchor="t">
            <a:spAutoFit/>
          </a:bodyPr>
          <a:lstStyle/>
          <a:p>
            <a:pPr algn="ctr">
              <a:lnSpc>
                <a:spcPts val="3665"/>
              </a:lnSpc>
              <a:spcBef>
                <a:spcPct val="0"/>
              </a:spcBef>
            </a:pPr>
            <a:r>
              <a:rPr lang="en-US" sz="2620">
                <a:solidFill>
                  <a:srgbClr val="000000"/>
                </a:solidFill>
                <a:ea typeface="字由点字青花楷" panose="00020600040101010101" charset="-122"/>
              </a:rPr>
              <a:t>人员组织架构</a:t>
            </a:r>
          </a:p>
        </p:txBody>
      </p:sp>
      <p:sp>
        <p:nvSpPr>
          <p:cNvPr id="47" name="TextBox 47"/>
          <p:cNvSpPr txBox="1"/>
          <p:nvPr/>
        </p:nvSpPr>
        <p:spPr>
          <a:xfrm>
            <a:off x="13335776" y="7955957"/>
            <a:ext cx="3112099" cy="454013"/>
          </a:xfrm>
          <a:prstGeom prst="rect">
            <a:avLst/>
          </a:prstGeom>
        </p:spPr>
        <p:txBody>
          <a:bodyPr lIns="0" tIns="0" rIns="0" bIns="0" rtlCol="0" anchor="t">
            <a:spAutoFit/>
          </a:bodyPr>
          <a:lstStyle/>
          <a:p>
            <a:pPr algn="ctr">
              <a:lnSpc>
                <a:spcPts val="3665"/>
              </a:lnSpc>
              <a:spcBef>
                <a:spcPct val="0"/>
              </a:spcBef>
            </a:pPr>
            <a:r>
              <a:rPr lang="en-US" sz="2620">
                <a:solidFill>
                  <a:srgbClr val="000000"/>
                </a:solidFill>
                <a:ea typeface="字由点字青花楷" panose="00020600040101010101" charset="-122"/>
              </a:rPr>
              <a:t>前景展望</a:t>
            </a:r>
          </a:p>
        </p:txBody>
      </p:sp>
      <p:sp>
        <p:nvSpPr>
          <p:cNvPr id="52" name="TextBox 52"/>
          <p:cNvSpPr txBox="1"/>
          <p:nvPr/>
        </p:nvSpPr>
        <p:spPr>
          <a:xfrm>
            <a:off x="5463685" y="407225"/>
            <a:ext cx="7083343" cy="1113731"/>
          </a:xfrm>
          <a:prstGeom prst="rect">
            <a:avLst/>
          </a:prstGeom>
        </p:spPr>
        <p:txBody>
          <a:bodyPr lIns="0" tIns="0" rIns="0" bIns="0" rtlCol="0" anchor="t">
            <a:spAutoFit/>
          </a:bodyPr>
          <a:lstStyle/>
          <a:p>
            <a:pPr algn="ctr">
              <a:lnSpc>
                <a:spcPts val="8345"/>
              </a:lnSpc>
            </a:pPr>
            <a:r>
              <a:rPr lang="en-US" sz="8260" spc="578" dirty="0" err="1">
                <a:solidFill>
                  <a:srgbClr val="000000"/>
                </a:solidFill>
                <a:latin typeface="华文行楷" panose="02010800040101010101" pitchFamily="2" charset="-122"/>
                <a:ea typeface="华文行楷" panose="02010800040101010101" pitchFamily="2" charset="-122"/>
              </a:rPr>
              <a:t>目录</a:t>
            </a:r>
            <a:endParaRPr lang="en-US" sz="8260" spc="578" dirty="0">
              <a:solidFill>
                <a:srgbClr val="000000"/>
              </a:solidFill>
              <a:latin typeface="华文行楷" panose="02010800040101010101" pitchFamily="2" charset="-122"/>
              <a:ea typeface="华文行楷" panose="02010800040101010101" pitchFamily="2" charset="-122"/>
            </a:endParaRPr>
          </a:p>
        </p:txBody>
      </p:sp>
      <p:sp>
        <p:nvSpPr>
          <p:cNvPr id="53" name="TextBox 53"/>
          <p:cNvSpPr txBox="1"/>
          <p:nvPr/>
        </p:nvSpPr>
        <p:spPr>
          <a:xfrm>
            <a:off x="6325654" y="209550"/>
            <a:ext cx="1989639" cy="1575757"/>
          </a:xfrm>
          <a:prstGeom prst="rect">
            <a:avLst/>
          </a:prstGeom>
        </p:spPr>
        <p:txBody>
          <a:bodyPr lIns="0" tIns="0" rIns="0" bIns="0" rtlCol="0" anchor="t">
            <a:spAutoFit/>
          </a:bodyPr>
          <a:lstStyle/>
          <a:p>
            <a:pPr algn="ctr">
              <a:lnSpc>
                <a:spcPts val="11850"/>
              </a:lnSpc>
            </a:pPr>
            <a:r>
              <a:rPr lang="en-US" sz="11735" spc="821" dirty="0">
                <a:solidFill>
                  <a:srgbClr val="004AAD"/>
                </a:solidFill>
                <a:ea typeface="Nunito Bold" panose="00000800000000000000"/>
              </a:rPr>
              <a:t>「</a:t>
            </a:r>
          </a:p>
        </p:txBody>
      </p:sp>
      <p:sp>
        <p:nvSpPr>
          <p:cNvPr id="54" name="TextBox 54"/>
          <p:cNvSpPr txBox="1"/>
          <p:nvPr/>
        </p:nvSpPr>
        <p:spPr>
          <a:xfrm>
            <a:off x="380889" y="3262172"/>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01</a:t>
            </a:r>
          </a:p>
        </p:txBody>
      </p:sp>
      <p:sp>
        <p:nvSpPr>
          <p:cNvPr id="55" name="TextBox 55"/>
          <p:cNvSpPr txBox="1"/>
          <p:nvPr/>
        </p:nvSpPr>
        <p:spPr>
          <a:xfrm>
            <a:off x="3578897" y="4641204"/>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02</a:t>
            </a:r>
          </a:p>
        </p:txBody>
      </p:sp>
      <p:sp>
        <p:nvSpPr>
          <p:cNvPr id="56" name="TextBox 56"/>
          <p:cNvSpPr txBox="1"/>
          <p:nvPr/>
        </p:nvSpPr>
        <p:spPr>
          <a:xfrm>
            <a:off x="5301703" y="2761634"/>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03</a:t>
            </a:r>
          </a:p>
        </p:txBody>
      </p:sp>
      <p:sp>
        <p:nvSpPr>
          <p:cNvPr id="57" name="TextBox 57"/>
          <p:cNvSpPr txBox="1"/>
          <p:nvPr/>
        </p:nvSpPr>
        <p:spPr>
          <a:xfrm>
            <a:off x="8439393" y="4641204"/>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04</a:t>
            </a:r>
          </a:p>
        </p:txBody>
      </p:sp>
      <p:sp>
        <p:nvSpPr>
          <p:cNvPr id="58" name="TextBox 58"/>
          <p:cNvSpPr txBox="1"/>
          <p:nvPr/>
        </p:nvSpPr>
        <p:spPr>
          <a:xfrm>
            <a:off x="10746229" y="2458179"/>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05</a:t>
            </a:r>
          </a:p>
        </p:txBody>
      </p:sp>
      <p:sp>
        <p:nvSpPr>
          <p:cNvPr id="59" name="TextBox 59"/>
          <p:cNvSpPr txBox="1"/>
          <p:nvPr/>
        </p:nvSpPr>
        <p:spPr>
          <a:xfrm>
            <a:off x="13916988" y="4725873"/>
            <a:ext cx="2795387" cy="1463593"/>
          </a:xfrm>
          <a:prstGeom prst="rect">
            <a:avLst/>
          </a:prstGeom>
        </p:spPr>
        <p:txBody>
          <a:bodyPr lIns="0" tIns="0" rIns="0" bIns="0" rtlCol="0" anchor="t">
            <a:spAutoFit/>
          </a:bodyPr>
          <a:lstStyle/>
          <a:p>
            <a:pPr algn="ctr">
              <a:lnSpc>
                <a:spcPts val="11200"/>
              </a:lnSpc>
            </a:pPr>
            <a:r>
              <a:rPr lang="en-US" sz="8000">
                <a:solidFill>
                  <a:srgbClr val="0751B4"/>
                </a:solidFill>
                <a:latin typeface="可画琴赋小楷 2" panose="02000500000000000000" charset="-122"/>
              </a:rPr>
              <a:t>06</a:t>
            </a:r>
          </a:p>
        </p:txBody>
      </p:sp>
      <p:grpSp>
        <p:nvGrpSpPr>
          <p:cNvPr id="64" name="Group 8">
            <a:extLst>
              <a:ext uri="{FF2B5EF4-FFF2-40B4-BE49-F238E27FC236}">
                <a16:creationId xmlns:a16="http://schemas.microsoft.com/office/drawing/2014/main" id="{2697014A-0FF9-4607-5599-E27FF394179B}"/>
              </a:ext>
            </a:extLst>
          </p:cNvPr>
          <p:cNvGrpSpPr/>
          <p:nvPr/>
        </p:nvGrpSpPr>
        <p:grpSpPr>
          <a:xfrm>
            <a:off x="159943" y="194362"/>
            <a:ext cx="2650370" cy="481698"/>
            <a:chOff x="0" y="0"/>
            <a:chExt cx="3533827" cy="642264"/>
          </a:xfrm>
        </p:grpSpPr>
        <p:sp>
          <p:nvSpPr>
            <p:cNvPr id="65" name="TextBox 9">
              <a:extLst>
                <a:ext uri="{FF2B5EF4-FFF2-40B4-BE49-F238E27FC236}">
                  <a16:creationId xmlns:a16="http://schemas.microsoft.com/office/drawing/2014/main" id="{113E4684-7579-5928-798A-D4C1ECFCDDFE}"/>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66" name="Picture 10">
              <a:extLst>
                <a:ext uri="{FF2B5EF4-FFF2-40B4-BE49-F238E27FC236}">
                  <a16:creationId xmlns:a16="http://schemas.microsoft.com/office/drawing/2014/main" id="{5622EE59-7875-D1DD-C339-318CE1893E5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0" y="0"/>
              <a:ext cx="613363" cy="642264"/>
            </a:xfrm>
            <a:prstGeom prst="rect">
              <a:avLst/>
            </a:prstGeom>
          </p:spPr>
        </p:pic>
        <p:pic>
          <p:nvPicPr>
            <p:cNvPr id="67" name="Picture 11">
              <a:extLst>
                <a:ext uri="{FF2B5EF4-FFF2-40B4-BE49-F238E27FC236}">
                  <a16:creationId xmlns:a16="http://schemas.microsoft.com/office/drawing/2014/main" id="{B521FAE9-F597-23E8-1438-6418FF40A10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38844" y="203723"/>
              <a:ext cx="321445" cy="218984"/>
            </a:xfrm>
            <a:prstGeom prst="rect">
              <a:avLst/>
            </a:prstGeom>
          </p:spPr>
        </p:pic>
      </p:grpSp>
      <p:pic>
        <p:nvPicPr>
          <p:cNvPr id="68" name="Picture 2">
            <a:extLst>
              <a:ext uri="{FF2B5EF4-FFF2-40B4-BE49-F238E27FC236}">
                <a16:creationId xmlns:a16="http://schemas.microsoft.com/office/drawing/2014/main" id="{0100C354-E6C6-4D68-3A7C-8E99C0C3F6BC}"/>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5357749" y="-1239379"/>
            <a:ext cx="4166623" cy="3697558"/>
          </a:xfrm>
          <a:prstGeom prst="rect">
            <a:avLst/>
          </a:prstGeom>
        </p:spPr>
      </p:pic>
      <p:pic>
        <p:nvPicPr>
          <p:cNvPr id="48" name="图片 47">
            <a:extLst>
              <a:ext uri="{FF2B5EF4-FFF2-40B4-BE49-F238E27FC236}">
                <a16:creationId xmlns:a16="http://schemas.microsoft.com/office/drawing/2014/main" id="{1FD3A925-3FCA-64E3-BCB8-8435FDE3614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1187959" y="2885830"/>
            <a:ext cx="6015442" cy="19294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3121" y="2174936"/>
            <a:ext cx="6157836" cy="5464606"/>
          </a:xfrm>
          <a:prstGeom prst="rect">
            <a:avLst/>
          </a:prstGeom>
        </p:spPr>
      </p:pic>
      <p:pic>
        <p:nvPicPr>
          <p:cNvPr id="3" name="Picture 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7424" b="52651"/>
          <a:stretch>
            <a:fillRect/>
          </a:stretch>
        </p:blipFill>
        <p:spPr>
          <a:xfrm rot="5474077">
            <a:off x="6958312" y="5353486"/>
            <a:ext cx="3846007" cy="47625"/>
          </a:xfrm>
          <a:prstGeom prst="rect">
            <a:avLst/>
          </a:prstGeom>
        </p:spPr>
      </p:pic>
      <p:pic>
        <p:nvPicPr>
          <p:cNvPr id="4" name="Picture 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689894" y="3575661"/>
            <a:ext cx="1979825" cy="2906166"/>
          </a:xfrm>
          <a:prstGeom prst="rect">
            <a:avLst/>
          </a:prstGeom>
        </p:spPr>
      </p:pic>
      <p:grpSp>
        <p:nvGrpSpPr>
          <p:cNvPr id="8" name="Group 8"/>
          <p:cNvGrpSpPr/>
          <p:nvPr/>
        </p:nvGrpSpPr>
        <p:grpSpPr>
          <a:xfrm>
            <a:off x="159943" y="194362"/>
            <a:ext cx="2650370" cy="481698"/>
            <a:chOff x="0" y="0"/>
            <a:chExt cx="3533827" cy="642264"/>
          </a:xfrm>
        </p:grpSpPr>
        <p:sp>
          <p:nvSpPr>
            <p:cNvPr id="9" name="TextBox 9"/>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0" y="0"/>
              <a:ext cx="613363" cy="642264"/>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8844" y="203723"/>
              <a:ext cx="321445" cy="218984"/>
            </a:xfrm>
            <a:prstGeom prst="rect">
              <a:avLst/>
            </a:prstGeom>
          </p:spPr>
        </p:pic>
      </p:grpSp>
      <p:grpSp>
        <p:nvGrpSpPr>
          <p:cNvPr id="13" name="Group 8"/>
          <p:cNvGrpSpPr/>
          <p:nvPr/>
        </p:nvGrpSpPr>
        <p:grpSpPr>
          <a:xfrm>
            <a:off x="21640800" y="7750965"/>
            <a:ext cx="6903431" cy="2195816"/>
            <a:chOff x="0" y="0"/>
            <a:chExt cx="9204575" cy="2927755"/>
          </a:xfrm>
        </p:grpSpPr>
        <p:grpSp>
          <p:nvGrpSpPr>
            <p:cNvPr id="14" name="Group 9"/>
            <p:cNvGrpSpPr/>
            <p:nvPr/>
          </p:nvGrpSpPr>
          <p:grpSpPr>
            <a:xfrm>
              <a:off x="0" y="0"/>
              <a:ext cx="9204575" cy="2616198"/>
              <a:chOff x="0" y="0"/>
              <a:chExt cx="1818188" cy="516780"/>
            </a:xfrm>
          </p:grpSpPr>
          <p:sp>
            <p:nvSpPr>
              <p:cNvPr id="15" name="Freeform 10"/>
              <p:cNvSpPr/>
              <p:nvPr/>
            </p:nvSpPr>
            <p:spPr>
              <a:xfrm>
                <a:off x="0" y="0"/>
                <a:ext cx="1818188" cy="516780"/>
              </a:xfrm>
              <a:custGeom>
                <a:avLst/>
                <a:gdLst/>
                <a:ahLst/>
                <a:cxnLst/>
                <a:rect l="l" t="t" r="r" b="b"/>
                <a:pathLst>
                  <a:path w="1818188" h="516780">
                    <a:moveTo>
                      <a:pt x="57194" y="0"/>
                    </a:moveTo>
                    <a:lnTo>
                      <a:pt x="1760993" y="0"/>
                    </a:lnTo>
                    <a:cubicBezTo>
                      <a:pt x="1792581" y="0"/>
                      <a:pt x="1818188" y="25607"/>
                      <a:pt x="1818188" y="57194"/>
                    </a:cubicBezTo>
                    <a:lnTo>
                      <a:pt x="1818188" y="459585"/>
                    </a:lnTo>
                    <a:cubicBezTo>
                      <a:pt x="1818188" y="474754"/>
                      <a:pt x="1812162" y="489302"/>
                      <a:pt x="1801436" y="500028"/>
                    </a:cubicBezTo>
                    <a:cubicBezTo>
                      <a:pt x="1790710" y="510754"/>
                      <a:pt x="1776162" y="516780"/>
                      <a:pt x="1760993" y="516780"/>
                    </a:cubicBezTo>
                    <a:lnTo>
                      <a:pt x="57194" y="516780"/>
                    </a:lnTo>
                    <a:cubicBezTo>
                      <a:pt x="42026" y="516780"/>
                      <a:pt x="27478" y="510754"/>
                      <a:pt x="16752" y="500028"/>
                    </a:cubicBezTo>
                    <a:cubicBezTo>
                      <a:pt x="6026" y="489302"/>
                      <a:pt x="0" y="474754"/>
                      <a:pt x="0" y="459585"/>
                    </a:cubicBezTo>
                    <a:lnTo>
                      <a:pt x="0" y="57194"/>
                    </a:lnTo>
                    <a:cubicBezTo>
                      <a:pt x="0" y="42026"/>
                      <a:pt x="6026" y="27478"/>
                      <a:pt x="16752" y="16752"/>
                    </a:cubicBezTo>
                    <a:cubicBezTo>
                      <a:pt x="27478" y="6026"/>
                      <a:pt x="42026" y="0"/>
                      <a:pt x="57194" y="0"/>
                    </a:cubicBezTo>
                    <a:close/>
                  </a:path>
                </a:pathLst>
              </a:custGeom>
              <a:solidFill>
                <a:srgbClr val="12265E"/>
              </a:solidFill>
            </p:spPr>
          </p:sp>
          <p:sp>
            <p:nvSpPr>
              <p:cNvPr id="16" name="TextBox 11"/>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pic>
          <p:nvPicPr>
            <p:cNvPr id="17" name="Picture 12"/>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04886" y="542815"/>
              <a:ext cx="1727017" cy="1530569"/>
            </a:xfrm>
            <a:prstGeom prst="rect">
              <a:avLst/>
            </a:prstGeom>
          </p:spPr>
        </p:pic>
        <p:sp>
          <p:nvSpPr>
            <p:cNvPr id="18" name="TextBox 13"/>
            <p:cNvSpPr txBox="1"/>
            <p:nvPr/>
          </p:nvSpPr>
          <p:spPr>
            <a:xfrm>
              <a:off x="2901526" y="152400"/>
              <a:ext cx="3117427" cy="1248833"/>
            </a:xfrm>
            <a:prstGeom prst="rect">
              <a:avLst/>
            </a:prstGeom>
          </p:spPr>
          <p:txBody>
            <a:bodyPr lIns="0" tIns="0" rIns="0" bIns="0" rtlCol="0" anchor="t">
              <a:noAutofit/>
            </a:bodyPr>
            <a:lstStyle/>
            <a:p>
              <a:pPr algn="ctr">
                <a:lnSpc>
                  <a:spcPts val="5540"/>
                </a:lnSpc>
              </a:pPr>
              <a:r>
                <a:rPr lang="en-US" sz="3960">
                  <a:solidFill>
                    <a:srgbClr val="FFFFFF"/>
                  </a:solidFill>
                  <a:latin typeface="黄煜臣江西拙楷体" panose="02010600040101010101" charset="-122"/>
                </a:rPr>
                <a:t>3D建</a:t>
              </a:r>
              <a:r>
                <a:rPr lang="zh-CN" altLang="en-US" sz="3960">
                  <a:solidFill>
                    <a:srgbClr val="FFFFFF"/>
                  </a:solidFill>
                  <a:latin typeface="黄煜臣江西拙楷体" panose="02010600040101010101" charset="-122"/>
                </a:rPr>
                <a:t>模</a:t>
              </a:r>
              <a:endParaRPr lang="en-US" sz="3960">
                <a:solidFill>
                  <a:srgbClr val="FFFFFF"/>
                </a:solidFill>
                <a:latin typeface="黄煜臣江西拙楷体" panose="02010600040101010101" charset="-122"/>
              </a:endParaRPr>
            </a:p>
          </p:txBody>
        </p:sp>
        <p:sp>
          <p:nvSpPr>
            <p:cNvPr id="19" name="TextBox 14"/>
            <p:cNvSpPr txBox="1"/>
            <p:nvPr/>
          </p:nvSpPr>
          <p:spPr>
            <a:xfrm>
              <a:off x="2851874" y="1280813"/>
              <a:ext cx="5655631" cy="1646942"/>
            </a:xfrm>
            <a:prstGeom prst="rect">
              <a:avLst/>
            </a:prstGeom>
          </p:spPr>
          <p:txBody>
            <a:bodyPr lIns="0" tIns="0" rIns="0" bIns="0" rtlCol="0" anchor="t">
              <a:spAutoFit/>
            </a:bodyPr>
            <a:lstStyle/>
            <a:p>
              <a:pPr algn="ctr">
                <a:lnSpc>
                  <a:spcPts val="2660"/>
                </a:lnSpc>
              </a:pPr>
              <a:r>
                <a:rPr lang="en-US" sz="1900">
                  <a:solidFill>
                    <a:srgbClr val="FFFFFF"/>
                  </a:solidFill>
                  <a:ea typeface="WenQuanYi" panose="020B0606030804020204" charset="-122"/>
                </a:rPr>
                <a:t>三维地图模拟真实情境下的校园环境，直观展示校内安防监控布置</a:t>
              </a:r>
            </a:p>
            <a:p>
              <a:pPr algn="ctr">
                <a:lnSpc>
                  <a:spcPts val="4760"/>
                </a:lnSpc>
              </a:pPr>
              <a:endParaRPr lang="en-US" sz="1900">
                <a:solidFill>
                  <a:srgbClr val="FFFFFF"/>
                </a:solidFill>
                <a:ea typeface="WenQuanYi" panose="020B0606030804020204" charset="-122"/>
              </a:endParaRPr>
            </a:p>
          </p:txBody>
        </p:sp>
      </p:grpSp>
      <p:grpSp>
        <p:nvGrpSpPr>
          <p:cNvPr id="20" name="Group 15"/>
          <p:cNvGrpSpPr/>
          <p:nvPr/>
        </p:nvGrpSpPr>
        <p:grpSpPr>
          <a:xfrm>
            <a:off x="21549851" y="4149919"/>
            <a:ext cx="6903431" cy="2513938"/>
            <a:chOff x="0" y="0"/>
            <a:chExt cx="9204575" cy="3351916"/>
          </a:xfrm>
        </p:grpSpPr>
        <p:grpSp>
          <p:nvGrpSpPr>
            <p:cNvPr id="21" name="Group 16"/>
            <p:cNvGrpSpPr/>
            <p:nvPr/>
          </p:nvGrpSpPr>
          <p:grpSpPr>
            <a:xfrm>
              <a:off x="0" y="0"/>
              <a:ext cx="9204575" cy="2616198"/>
              <a:chOff x="0" y="0"/>
              <a:chExt cx="1818188" cy="516780"/>
            </a:xfrm>
          </p:grpSpPr>
          <p:sp>
            <p:nvSpPr>
              <p:cNvPr id="22" name="Freeform 17"/>
              <p:cNvSpPr/>
              <p:nvPr/>
            </p:nvSpPr>
            <p:spPr>
              <a:xfrm>
                <a:off x="0" y="0"/>
                <a:ext cx="1818188" cy="516780"/>
              </a:xfrm>
              <a:custGeom>
                <a:avLst/>
                <a:gdLst/>
                <a:ahLst/>
                <a:cxnLst/>
                <a:rect l="l" t="t" r="r" b="b"/>
                <a:pathLst>
                  <a:path w="1818188" h="516780">
                    <a:moveTo>
                      <a:pt x="57194" y="0"/>
                    </a:moveTo>
                    <a:lnTo>
                      <a:pt x="1760993" y="0"/>
                    </a:lnTo>
                    <a:cubicBezTo>
                      <a:pt x="1792581" y="0"/>
                      <a:pt x="1818188" y="25607"/>
                      <a:pt x="1818188" y="57194"/>
                    </a:cubicBezTo>
                    <a:lnTo>
                      <a:pt x="1818188" y="459585"/>
                    </a:lnTo>
                    <a:cubicBezTo>
                      <a:pt x="1818188" y="474754"/>
                      <a:pt x="1812162" y="489302"/>
                      <a:pt x="1801436" y="500028"/>
                    </a:cubicBezTo>
                    <a:cubicBezTo>
                      <a:pt x="1790710" y="510754"/>
                      <a:pt x="1776162" y="516780"/>
                      <a:pt x="1760993" y="516780"/>
                    </a:cubicBezTo>
                    <a:lnTo>
                      <a:pt x="57194" y="516780"/>
                    </a:lnTo>
                    <a:cubicBezTo>
                      <a:pt x="42026" y="516780"/>
                      <a:pt x="27478" y="510754"/>
                      <a:pt x="16752" y="500028"/>
                    </a:cubicBezTo>
                    <a:cubicBezTo>
                      <a:pt x="6026" y="489302"/>
                      <a:pt x="0" y="474754"/>
                      <a:pt x="0" y="459585"/>
                    </a:cubicBezTo>
                    <a:lnTo>
                      <a:pt x="0" y="57194"/>
                    </a:lnTo>
                    <a:cubicBezTo>
                      <a:pt x="0" y="42026"/>
                      <a:pt x="6026" y="27478"/>
                      <a:pt x="16752" y="16752"/>
                    </a:cubicBezTo>
                    <a:cubicBezTo>
                      <a:pt x="27478" y="6026"/>
                      <a:pt x="42026" y="0"/>
                      <a:pt x="57194" y="0"/>
                    </a:cubicBezTo>
                    <a:close/>
                  </a:path>
                </a:pathLst>
              </a:custGeom>
              <a:solidFill>
                <a:srgbClr val="00658C"/>
              </a:solidFill>
            </p:spPr>
          </p:sp>
          <p:sp>
            <p:nvSpPr>
              <p:cNvPr id="23" name="TextBox 18"/>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pic>
          <p:nvPicPr>
            <p:cNvPr id="24" name="Picture 1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604886" y="530608"/>
              <a:ext cx="1446860" cy="1222596"/>
            </a:xfrm>
            <a:prstGeom prst="rect">
              <a:avLst/>
            </a:prstGeom>
          </p:spPr>
        </p:pic>
        <p:sp>
          <p:nvSpPr>
            <p:cNvPr id="25" name="TextBox 20"/>
            <p:cNvSpPr txBox="1"/>
            <p:nvPr/>
          </p:nvSpPr>
          <p:spPr>
            <a:xfrm>
              <a:off x="2901527" y="109219"/>
              <a:ext cx="3644053" cy="1084580"/>
            </a:xfrm>
            <a:prstGeom prst="rect">
              <a:avLst/>
            </a:prstGeom>
          </p:spPr>
          <p:txBody>
            <a:bodyPr lIns="0" tIns="0" rIns="0" bIns="0" rtlCol="0" anchor="t">
              <a:noAutofit/>
            </a:bodyPr>
            <a:lstStyle/>
            <a:p>
              <a:pPr algn="ctr">
                <a:lnSpc>
                  <a:spcPts val="5540"/>
                </a:lnSpc>
              </a:pPr>
              <a:r>
                <a:rPr lang="en-US" sz="3960">
                  <a:solidFill>
                    <a:srgbClr val="FFFFFF"/>
                  </a:solidFill>
                  <a:ea typeface="黄煜臣江西拙楷体" panose="02010600040101010101" charset="-122"/>
                </a:rPr>
                <a:t>实时监</a:t>
              </a:r>
              <a:r>
                <a:rPr lang="zh-CN" altLang="en-US" sz="3960">
                  <a:solidFill>
                    <a:srgbClr val="FFFFFF"/>
                  </a:solidFill>
                  <a:ea typeface="黄煜臣江西拙楷体" panose="02010600040101010101" charset="-122"/>
                </a:rPr>
                <a:t>控</a:t>
              </a:r>
            </a:p>
          </p:txBody>
        </p:sp>
        <p:sp>
          <p:nvSpPr>
            <p:cNvPr id="26" name="TextBox 21"/>
            <p:cNvSpPr txBox="1"/>
            <p:nvPr/>
          </p:nvSpPr>
          <p:spPr>
            <a:xfrm>
              <a:off x="3007305" y="1260474"/>
              <a:ext cx="5243318" cy="2091442"/>
            </a:xfrm>
            <a:prstGeom prst="rect">
              <a:avLst/>
            </a:prstGeom>
          </p:spPr>
          <p:txBody>
            <a:bodyPr lIns="0" tIns="0" rIns="0" bIns="0" rtlCol="0" anchor="t">
              <a:spAutoFit/>
            </a:bodyPr>
            <a:lstStyle/>
            <a:p>
              <a:pPr algn="ctr">
                <a:lnSpc>
                  <a:spcPts val="2660"/>
                </a:lnSpc>
              </a:pPr>
              <a:r>
                <a:rPr lang="en-US" sz="1900">
                  <a:solidFill>
                    <a:srgbClr val="FFFFFF"/>
                  </a:solidFill>
                  <a:ea typeface="WenQuanYi" panose="020B0606030804020204" charset="-122"/>
                </a:rPr>
                <a:t>支持接入多个摄像头，高并发、低延时，实时获取摄像头监控</a:t>
              </a:r>
            </a:p>
            <a:p>
              <a:pPr algn="ctr">
                <a:lnSpc>
                  <a:spcPts val="2660"/>
                </a:lnSpc>
              </a:pPr>
              <a:endParaRPr lang="en-US" sz="1900">
                <a:solidFill>
                  <a:srgbClr val="FFFFFF"/>
                </a:solidFill>
                <a:ea typeface="WenQuanYi" panose="020B0606030804020204" charset="-122"/>
              </a:endParaRPr>
            </a:p>
            <a:p>
              <a:pPr algn="ctr">
                <a:lnSpc>
                  <a:spcPts val="4760"/>
                </a:lnSpc>
              </a:pPr>
              <a:endParaRPr lang="en-US" sz="1900">
                <a:solidFill>
                  <a:srgbClr val="FFFFFF"/>
                </a:solidFill>
                <a:ea typeface="WenQuanYi" panose="020B0606030804020204" charset="-122"/>
              </a:endParaRPr>
            </a:p>
          </p:txBody>
        </p:sp>
      </p:grpSp>
      <p:grpSp>
        <p:nvGrpSpPr>
          <p:cNvPr id="34" name="Group 2"/>
          <p:cNvGrpSpPr/>
          <p:nvPr/>
        </p:nvGrpSpPr>
        <p:grpSpPr>
          <a:xfrm>
            <a:off x="-10515683" y="2443746"/>
            <a:ext cx="6395221" cy="7636146"/>
            <a:chOff x="0" y="0"/>
            <a:chExt cx="1684338" cy="2011166"/>
          </a:xfrm>
        </p:grpSpPr>
        <p:sp>
          <p:nvSpPr>
            <p:cNvPr id="35" name="Freeform 3"/>
            <p:cNvSpPr/>
            <p:nvPr>
              <p:custDataLst>
                <p:tags r:id="rId3"/>
              </p:custDataLst>
            </p:nvPr>
          </p:nvSpPr>
          <p:spPr>
            <a:xfrm>
              <a:off x="0" y="0"/>
              <a:ext cx="1684338" cy="2011166"/>
            </a:xfrm>
            <a:custGeom>
              <a:avLst/>
              <a:gdLst/>
              <a:ahLst/>
              <a:cxnLst/>
              <a:rect l="l" t="t" r="r" b="b"/>
              <a:pathLst>
                <a:path w="1684338" h="2011166">
                  <a:moveTo>
                    <a:pt x="61740" y="0"/>
                  </a:moveTo>
                  <a:lnTo>
                    <a:pt x="1622599" y="0"/>
                  </a:lnTo>
                  <a:cubicBezTo>
                    <a:pt x="1638973" y="0"/>
                    <a:pt x="1654677" y="6505"/>
                    <a:pt x="1666255" y="18083"/>
                  </a:cubicBezTo>
                  <a:cubicBezTo>
                    <a:pt x="1677833" y="29661"/>
                    <a:pt x="1684338" y="45365"/>
                    <a:pt x="1684338" y="61740"/>
                  </a:cubicBezTo>
                  <a:lnTo>
                    <a:pt x="1684338" y="1949427"/>
                  </a:lnTo>
                  <a:cubicBezTo>
                    <a:pt x="1684338" y="1965801"/>
                    <a:pt x="1677833" y="1981505"/>
                    <a:pt x="1666255" y="1993083"/>
                  </a:cubicBezTo>
                  <a:cubicBezTo>
                    <a:pt x="1654677" y="2004662"/>
                    <a:pt x="1638973" y="2011166"/>
                    <a:pt x="1622599" y="2011166"/>
                  </a:cubicBezTo>
                  <a:lnTo>
                    <a:pt x="61740" y="2011166"/>
                  </a:lnTo>
                  <a:cubicBezTo>
                    <a:pt x="27642" y="2011166"/>
                    <a:pt x="0" y="1983524"/>
                    <a:pt x="0" y="1949427"/>
                  </a:cubicBezTo>
                  <a:lnTo>
                    <a:pt x="0" y="61740"/>
                  </a:lnTo>
                  <a:cubicBezTo>
                    <a:pt x="0" y="45365"/>
                    <a:pt x="6505" y="29661"/>
                    <a:pt x="18083" y="18083"/>
                  </a:cubicBezTo>
                  <a:cubicBezTo>
                    <a:pt x="29661" y="6505"/>
                    <a:pt x="45365" y="0"/>
                    <a:pt x="61740" y="0"/>
                  </a:cubicBezTo>
                  <a:close/>
                </a:path>
              </a:pathLst>
            </a:custGeom>
            <a:solidFill>
              <a:srgbClr val="EDEDED"/>
            </a:solidFill>
          </p:spPr>
        </p:sp>
        <p:sp>
          <p:nvSpPr>
            <p:cNvPr id="36" name="TextBox 4"/>
            <p:cNvSpPr txBox="1"/>
            <p:nvPr>
              <p:custDataLst>
                <p:tags r:id="rId4"/>
              </p:custDataLst>
            </p:nvPr>
          </p:nvSpPr>
          <p:spPr>
            <a:xfrm>
              <a:off x="0" y="-47625"/>
              <a:ext cx="812800" cy="860425"/>
            </a:xfrm>
            <a:prstGeom prst="rect">
              <a:avLst/>
            </a:prstGeom>
          </p:spPr>
          <p:txBody>
            <a:bodyPr lIns="50800" tIns="50800" rIns="50800" bIns="50800" rtlCol="0" anchor="ctr"/>
            <a:lstStyle/>
            <a:p>
              <a:pPr algn="ctr">
                <a:lnSpc>
                  <a:spcPts val="3360"/>
                </a:lnSpc>
              </a:pPr>
              <a:r>
                <a:rPr lang="en-US" sz="2400" spc="143">
                  <a:solidFill>
                    <a:srgbClr val="FFFFFF"/>
                  </a:solidFill>
                  <a:latin typeface="字由点字山水行楷" panose="00020600040101010101" charset="-122"/>
                </a:rPr>
                <a:t> </a:t>
              </a:r>
            </a:p>
          </p:txBody>
        </p:sp>
      </p:grpSp>
      <p:pic>
        <p:nvPicPr>
          <p:cNvPr id="37" name="Picture 29"/>
          <p:cNvPicPr>
            <a:picLocks noChangeAspect="1"/>
          </p:cNvPicPr>
          <p:nvPr>
            <p:custDataLst>
              <p:tags r:id="rId1"/>
            </p:custDataLst>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0515683" y="2443746"/>
            <a:ext cx="445862" cy="431372"/>
          </a:xfrm>
          <a:prstGeom prst="rect">
            <a:avLst/>
          </a:prstGeom>
        </p:spPr>
      </p:pic>
      <p:sp>
        <p:nvSpPr>
          <p:cNvPr id="38" name="TextBox 30"/>
          <p:cNvSpPr txBox="1"/>
          <p:nvPr>
            <p:custDataLst>
              <p:tags r:id="rId2"/>
            </p:custDataLst>
          </p:nvPr>
        </p:nvSpPr>
        <p:spPr>
          <a:xfrm>
            <a:off x="-10286847" y="2742985"/>
            <a:ext cx="6136939" cy="7595189"/>
          </a:xfrm>
          <a:prstGeom prst="rect">
            <a:avLst/>
          </a:prstGeom>
        </p:spPr>
        <p:txBody>
          <a:bodyPr lIns="0" tIns="0" rIns="0" bIns="0" rtlCol="0" anchor="t">
            <a:spAutoFit/>
          </a:bodyPr>
          <a:lstStyle/>
          <a:p>
            <a:pPr>
              <a:lnSpc>
                <a:spcPts val="2910"/>
              </a:lnSpc>
            </a:pPr>
            <a:r>
              <a:rPr lang="en-US" sz="2080" spc="124">
                <a:solidFill>
                  <a:srgbClr val="000000"/>
                </a:solidFill>
                <a:latin typeface="字由点字典楷" panose="00020600040101010101" charset="-122"/>
              </a:rPr>
              <a:t>  作为全社会安全工作的重要组成部分，校园安全问题逐渐成为社会各界关注的热点。近年来，校园安全事故频频发生，建立一套基于人工智能的校园安全保障系统，让学校、家长、政府相关部门针对突发情况做出及时预警和响应，有力保障孩子的安全，成为当下校园安防体系建设的重要任务。</a:t>
            </a:r>
          </a:p>
          <a:p>
            <a:pPr>
              <a:lnSpc>
                <a:spcPts val="2910"/>
              </a:lnSpc>
            </a:pPr>
            <a:r>
              <a:rPr lang="en-US" sz="2080" spc="124">
                <a:solidFill>
                  <a:srgbClr val="000000"/>
                </a:solidFill>
                <a:latin typeface="字由点字典楷" panose="00020600040101010101" charset="-122"/>
              </a:rPr>
              <a:t>   </a:t>
            </a:r>
            <a:r>
              <a:rPr lang="en-US" sz="2080" spc="124">
                <a:solidFill>
                  <a:srgbClr val="000000"/>
                </a:solidFill>
                <a:ea typeface="字由点字典楷" panose="00020600040101010101" charset="-122"/>
              </a:rPr>
              <a:t>智安之眼系统旨在依据校园安防网络，采用、姿态识别和电子围栏等深度学习技术精确识别校园危险行为并及时通知到相关负责人进行处理，结合摄像头等硬件设备构建校园安全防控网络，能够满足真实校园应用场景事件处理的便捷性，高效性，及时性。针对用户的训练需求，本系统可提供自主模型训练满足用户需求的个性化、定制化特征。对于不同的应用对象，本系统提供不同的硬件终端。</a:t>
            </a:r>
          </a:p>
          <a:p>
            <a:pPr>
              <a:lnSpc>
                <a:spcPts val="2910"/>
              </a:lnSpc>
            </a:pPr>
            <a:r>
              <a:rPr lang="en-US" sz="2080" spc="124">
                <a:solidFill>
                  <a:srgbClr val="000000"/>
                </a:solidFill>
                <a:latin typeface="字由点字典楷" panose="00020600040101010101" charset="-122"/>
              </a:rPr>
              <a:t>   </a:t>
            </a:r>
            <a:r>
              <a:rPr lang="en-US" sz="2080" spc="124">
                <a:solidFill>
                  <a:srgbClr val="000000"/>
                </a:solidFill>
                <a:ea typeface="字由点字典楷" panose="00020600040101010101" charset="-122"/>
              </a:rPr>
              <a:t>智安之眼系统能够及时发现校园潜在的安全问题，解放安保人员工作压力，为师生营造更安全高效的学习、工作、生活环境，实现人防、物防和技防相结合的智慧平安校园建设目标。</a:t>
            </a:r>
          </a:p>
          <a:p>
            <a:pPr algn="ctr">
              <a:lnSpc>
                <a:spcPts val="2910"/>
              </a:lnSpc>
              <a:spcBef>
                <a:spcPct val="0"/>
              </a:spcBef>
            </a:pPr>
            <a:endParaRPr lang="en-US" sz="2080" spc="124">
              <a:solidFill>
                <a:srgbClr val="000000"/>
              </a:solidFill>
              <a:ea typeface="字由点字典楷" panose="00020600040101010101" charset="-122"/>
            </a:endParaRPr>
          </a:p>
        </p:txBody>
      </p:sp>
      <p:pic>
        <p:nvPicPr>
          <p:cNvPr id="6" name="图片 5">
            <a:extLst>
              <a:ext uri="{FF2B5EF4-FFF2-40B4-BE49-F238E27FC236}">
                <a16:creationId xmlns:a16="http://schemas.microsoft.com/office/drawing/2014/main" id="{93BD56AF-CB70-F482-1CBE-5858013895C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17102" y="2821131"/>
            <a:ext cx="8582025" cy="2752725"/>
          </a:xfrm>
          <a:prstGeom prst="rect">
            <a:avLst/>
          </a:prstGeom>
        </p:spPr>
      </p:pic>
      <p:grpSp>
        <p:nvGrpSpPr>
          <p:cNvPr id="5" name="Group 22">
            <a:extLst>
              <a:ext uri="{FF2B5EF4-FFF2-40B4-BE49-F238E27FC236}">
                <a16:creationId xmlns:a16="http://schemas.microsoft.com/office/drawing/2014/main" id="{C2602266-59BD-8C7B-CA67-32F6907064FC}"/>
              </a:ext>
            </a:extLst>
          </p:cNvPr>
          <p:cNvGrpSpPr/>
          <p:nvPr/>
        </p:nvGrpSpPr>
        <p:grpSpPr>
          <a:xfrm>
            <a:off x="21640799" y="-18993"/>
            <a:ext cx="6903431" cy="2881101"/>
            <a:chOff x="0" y="0"/>
            <a:chExt cx="9204575" cy="3841468"/>
          </a:xfrm>
        </p:grpSpPr>
        <p:grpSp>
          <p:nvGrpSpPr>
            <p:cNvPr id="7" name="Group 23">
              <a:extLst>
                <a:ext uri="{FF2B5EF4-FFF2-40B4-BE49-F238E27FC236}">
                  <a16:creationId xmlns:a16="http://schemas.microsoft.com/office/drawing/2014/main" id="{2C3C7780-A6E2-94B9-E827-131A3A850A61}"/>
                </a:ext>
              </a:extLst>
            </p:cNvPr>
            <p:cNvGrpSpPr/>
            <p:nvPr/>
          </p:nvGrpSpPr>
          <p:grpSpPr>
            <a:xfrm>
              <a:off x="0" y="0"/>
              <a:ext cx="9204575" cy="2616198"/>
              <a:chOff x="0" y="0"/>
              <a:chExt cx="1818188" cy="516780"/>
            </a:xfrm>
          </p:grpSpPr>
          <p:sp>
            <p:nvSpPr>
              <p:cNvPr id="41" name="Freeform 24">
                <a:extLst>
                  <a:ext uri="{FF2B5EF4-FFF2-40B4-BE49-F238E27FC236}">
                    <a16:creationId xmlns:a16="http://schemas.microsoft.com/office/drawing/2014/main" id="{CA31EDC5-F73A-8B30-CF49-DCC0F0E37576}"/>
                  </a:ext>
                </a:extLst>
              </p:cNvPr>
              <p:cNvSpPr/>
              <p:nvPr/>
            </p:nvSpPr>
            <p:spPr>
              <a:xfrm>
                <a:off x="0" y="0"/>
                <a:ext cx="1818188" cy="516780"/>
              </a:xfrm>
              <a:custGeom>
                <a:avLst/>
                <a:gdLst/>
                <a:ahLst/>
                <a:cxnLst/>
                <a:rect l="l" t="t" r="r" b="b"/>
                <a:pathLst>
                  <a:path w="1818188" h="516780">
                    <a:moveTo>
                      <a:pt x="57194" y="0"/>
                    </a:moveTo>
                    <a:lnTo>
                      <a:pt x="1760993" y="0"/>
                    </a:lnTo>
                    <a:cubicBezTo>
                      <a:pt x="1792581" y="0"/>
                      <a:pt x="1818188" y="25607"/>
                      <a:pt x="1818188" y="57194"/>
                    </a:cubicBezTo>
                    <a:lnTo>
                      <a:pt x="1818188" y="459585"/>
                    </a:lnTo>
                    <a:cubicBezTo>
                      <a:pt x="1818188" y="474754"/>
                      <a:pt x="1812162" y="489302"/>
                      <a:pt x="1801436" y="500028"/>
                    </a:cubicBezTo>
                    <a:cubicBezTo>
                      <a:pt x="1790710" y="510754"/>
                      <a:pt x="1776162" y="516780"/>
                      <a:pt x="1760993" y="516780"/>
                    </a:cubicBezTo>
                    <a:lnTo>
                      <a:pt x="57194" y="516780"/>
                    </a:lnTo>
                    <a:cubicBezTo>
                      <a:pt x="42026" y="516780"/>
                      <a:pt x="27478" y="510754"/>
                      <a:pt x="16752" y="500028"/>
                    </a:cubicBezTo>
                    <a:cubicBezTo>
                      <a:pt x="6026" y="489302"/>
                      <a:pt x="0" y="474754"/>
                      <a:pt x="0" y="459585"/>
                    </a:cubicBezTo>
                    <a:lnTo>
                      <a:pt x="0" y="57194"/>
                    </a:lnTo>
                    <a:cubicBezTo>
                      <a:pt x="0" y="42026"/>
                      <a:pt x="6026" y="27478"/>
                      <a:pt x="16752" y="16752"/>
                    </a:cubicBezTo>
                    <a:cubicBezTo>
                      <a:pt x="27478" y="6026"/>
                      <a:pt x="42026" y="0"/>
                      <a:pt x="57194" y="0"/>
                    </a:cubicBezTo>
                    <a:close/>
                  </a:path>
                </a:pathLst>
              </a:custGeom>
              <a:solidFill>
                <a:srgbClr val="6DB5E7"/>
              </a:solidFill>
            </p:spPr>
          </p:sp>
          <p:sp>
            <p:nvSpPr>
              <p:cNvPr id="42" name="TextBox 25">
                <a:extLst>
                  <a:ext uri="{FF2B5EF4-FFF2-40B4-BE49-F238E27FC236}">
                    <a16:creationId xmlns:a16="http://schemas.microsoft.com/office/drawing/2014/main" id="{B49C9B07-5523-463D-3AD7-5D0832D20645}"/>
                  </a:ext>
                </a:extLst>
              </p:cNvPr>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pic>
          <p:nvPicPr>
            <p:cNvPr id="12" name="Picture 26">
              <a:extLst>
                <a:ext uri="{FF2B5EF4-FFF2-40B4-BE49-F238E27FC236}">
                  <a16:creationId xmlns:a16="http://schemas.microsoft.com/office/drawing/2014/main" id="{2F0B3434-31A1-4E0B-3060-3ECB8BEA5CA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p:blipFill>
          <p:spPr>
            <a:xfrm>
              <a:off x="604886" y="575660"/>
              <a:ext cx="1464877" cy="1464877"/>
            </a:xfrm>
            <a:prstGeom prst="rect">
              <a:avLst/>
            </a:prstGeom>
          </p:spPr>
        </p:pic>
        <p:sp>
          <p:nvSpPr>
            <p:cNvPr id="39" name="TextBox 27">
              <a:extLst>
                <a:ext uri="{FF2B5EF4-FFF2-40B4-BE49-F238E27FC236}">
                  <a16:creationId xmlns:a16="http://schemas.microsoft.com/office/drawing/2014/main" id="{B874BD9A-B689-08DA-3ACE-538D7F2F59CA}"/>
                </a:ext>
              </a:extLst>
            </p:cNvPr>
            <p:cNvSpPr txBox="1"/>
            <p:nvPr/>
          </p:nvSpPr>
          <p:spPr>
            <a:xfrm>
              <a:off x="2852420" y="171873"/>
              <a:ext cx="3557693" cy="1098127"/>
            </a:xfrm>
            <a:prstGeom prst="rect">
              <a:avLst/>
            </a:prstGeom>
          </p:spPr>
          <p:txBody>
            <a:bodyPr lIns="0" tIns="0" rIns="0" bIns="0" rtlCol="0" anchor="t">
              <a:noAutofit/>
            </a:bodyPr>
            <a:lstStyle/>
            <a:p>
              <a:pPr algn="ctr">
                <a:lnSpc>
                  <a:spcPts val="5540"/>
                </a:lnSpc>
              </a:pPr>
              <a:r>
                <a:rPr lang="zh-CN" altLang="en-US" sz="3960" dirty="0">
                  <a:solidFill>
                    <a:srgbClr val="FFFFFF"/>
                  </a:solidFill>
                  <a:latin typeface="华文行楷" panose="02010800040101010101" pitchFamily="2" charset="-122"/>
                  <a:ea typeface="华文行楷" panose="02010800040101010101" pitchFamily="2" charset="-122"/>
                </a:rPr>
                <a:t>事件监测</a:t>
              </a:r>
            </a:p>
          </p:txBody>
        </p:sp>
        <p:sp>
          <p:nvSpPr>
            <p:cNvPr id="40" name="TextBox 28">
              <a:extLst>
                <a:ext uri="{FF2B5EF4-FFF2-40B4-BE49-F238E27FC236}">
                  <a16:creationId xmlns:a16="http://schemas.microsoft.com/office/drawing/2014/main" id="{CBF67FCD-1B07-A8ED-074B-45E8CDBD8744}"/>
                </a:ext>
              </a:extLst>
            </p:cNvPr>
            <p:cNvSpPr txBox="1"/>
            <p:nvPr/>
          </p:nvSpPr>
          <p:spPr>
            <a:xfrm>
              <a:off x="3151182" y="1305526"/>
              <a:ext cx="5243318" cy="2535942"/>
            </a:xfrm>
            <a:prstGeom prst="rect">
              <a:avLst/>
            </a:prstGeom>
          </p:spPr>
          <p:txBody>
            <a:bodyPr lIns="0" tIns="0" rIns="0" bIns="0" rtlCol="0" anchor="t">
              <a:spAutoFit/>
            </a:bodyPr>
            <a:lstStyle/>
            <a:p>
              <a:pPr>
                <a:lnSpc>
                  <a:spcPts val="2660"/>
                </a:lnSpc>
              </a:pPr>
              <a:r>
                <a:rPr lang="en-US" sz="1900" dirty="0" err="1">
                  <a:solidFill>
                    <a:srgbClr val="FFFFFF"/>
                  </a:solidFill>
                  <a:ea typeface="WenQuanYi" panose="020B0606030804020204" charset="-122"/>
                </a:rPr>
                <a:t>三种识别算法与八种识别模型，支持自主训练模型</a:t>
              </a:r>
              <a:r>
                <a:rPr lang="zh-CN" altLang="en-US" sz="1900" dirty="0">
                  <a:solidFill>
                    <a:srgbClr val="FFFFFF"/>
                  </a:solidFill>
                  <a:ea typeface="WenQuanYi" panose="020B0606030804020204" charset="-122"/>
                </a:rPr>
                <a:t>，监测危险事件</a:t>
              </a:r>
              <a:endParaRPr lang="en-US" sz="1900" dirty="0">
                <a:solidFill>
                  <a:srgbClr val="FFFFFF"/>
                </a:solidFill>
                <a:ea typeface="WenQuanYi" panose="020B0606030804020204" charset="-122"/>
              </a:endParaRPr>
            </a:p>
            <a:p>
              <a:pPr>
                <a:lnSpc>
                  <a:spcPts val="2660"/>
                </a:lnSpc>
              </a:pPr>
              <a:endParaRPr lang="en-US" sz="1900" dirty="0">
                <a:solidFill>
                  <a:srgbClr val="FFFFFF"/>
                </a:solidFill>
                <a:ea typeface="WenQuanYi" panose="020B0606030804020204" charset="-122"/>
              </a:endParaRPr>
            </a:p>
            <a:p>
              <a:pPr>
                <a:lnSpc>
                  <a:spcPts val="2660"/>
                </a:lnSpc>
              </a:pPr>
              <a:endParaRPr lang="en-US" sz="1900" dirty="0">
                <a:solidFill>
                  <a:srgbClr val="FFFFFF"/>
                </a:solidFill>
                <a:ea typeface="WenQuanYi" panose="020B0606030804020204" charset="-122"/>
              </a:endParaRPr>
            </a:p>
            <a:p>
              <a:pPr>
                <a:lnSpc>
                  <a:spcPts val="4760"/>
                </a:lnSpc>
              </a:pPr>
              <a:endParaRPr lang="en-US" sz="1900" dirty="0">
                <a:solidFill>
                  <a:srgbClr val="FFFFFF"/>
                </a:solidFill>
                <a:ea typeface="WenQuanYi" panose="020B0606030804020204" charset="-122"/>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5130" y="1752125"/>
            <a:ext cx="6395221" cy="8201336"/>
            <a:chOff x="0" y="0"/>
            <a:chExt cx="1684338" cy="2011166"/>
          </a:xfrm>
        </p:grpSpPr>
        <p:sp>
          <p:nvSpPr>
            <p:cNvPr id="3" name="Freeform 3"/>
            <p:cNvSpPr/>
            <p:nvPr/>
          </p:nvSpPr>
          <p:spPr>
            <a:xfrm>
              <a:off x="0" y="0"/>
              <a:ext cx="1684338" cy="2011166"/>
            </a:xfrm>
            <a:custGeom>
              <a:avLst/>
              <a:gdLst/>
              <a:ahLst/>
              <a:cxnLst/>
              <a:rect l="l" t="t" r="r" b="b"/>
              <a:pathLst>
                <a:path w="1684338" h="2011166">
                  <a:moveTo>
                    <a:pt x="61740" y="0"/>
                  </a:moveTo>
                  <a:lnTo>
                    <a:pt x="1622599" y="0"/>
                  </a:lnTo>
                  <a:cubicBezTo>
                    <a:pt x="1638973" y="0"/>
                    <a:pt x="1654677" y="6505"/>
                    <a:pt x="1666255" y="18083"/>
                  </a:cubicBezTo>
                  <a:cubicBezTo>
                    <a:pt x="1677833" y="29661"/>
                    <a:pt x="1684338" y="45365"/>
                    <a:pt x="1684338" y="61740"/>
                  </a:cubicBezTo>
                  <a:lnTo>
                    <a:pt x="1684338" y="1949427"/>
                  </a:lnTo>
                  <a:cubicBezTo>
                    <a:pt x="1684338" y="1965801"/>
                    <a:pt x="1677833" y="1981505"/>
                    <a:pt x="1666255" y="1993083"/>
                  </a:cubicBezTo>
                  <a:cubicBezTo>
                    <a:pt x="1654677" y="2004662"/>
                    <a:pt x="1638973" y="2011166"/>
                    <a:pt x="1622599" y="2011166"/>
                  </a:cubicBezTo>
                  <a:lnTo>
                    <a:pt x="61740" y="2011166"/>
                  </a:lnTo>
                  <a:cubicBezTo>
                    <a:pt x="27642" y="2011166"/>
                    <a:pt x="0" y="1983524"/>
                    <a:pt x="0" y="1949427"/>
                  </a:cubicBezTo>
                  <a:lnTo>
                    <a:pt x="0" y="61740"/>
                  </a:lnTo>
                  <a:cubicBezTo>
                    <a:pt x="0" y="45365"/>
                    <a:pt x="6505" y="29661"/>
                    <a:pt x="18083" y="18083"/>
                  </a:cubicBezTo>
                  <a:cubicBezTo>
                    <a:pt x="29661" y="6505"/>
                    <a:pt x="45365" y="0"/>
                    <a:pt x="61740" y="0"/>
                  </a:cubicBezTo>
                  <a:close/>
                </a:path>
              </a:pathLst>
            </a:custGeom>
            <a:solidFill>
              <a:srgbClr val="EDEDED"/>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60"/>
                </a:lnSpc>
              </a:pPr>
              <a:r>
                <a:rPr lang="en-US" sz="2400" spc="143">
                  <a:solidFill>
                    <a:srgbClr val="FFFFFF"/>
                  </a:solidFill>
                  <a:latin typeface="字由点字山水行楷" panose="00020600040101010101" charset="-122"/>
                </a:rPr>
                <a:t> </a:t>
              </a:r>
            </a:p>
          </p:txBody>
        </p:sp>
      </p:grpSp>
      <p:sp>
        <p:nvSpPr>
          <p:cNvPr id="5" name="AutoShape 5"/>
          <p:cNvSpPr/>
          <p:nvPr/>
        </p:nvSpPr>
        <p:spPr>
          <a:xfrm flipV="1">
            <a:off x="7449578" y="2668546"/>
            <a:ext cx="2625570" cy="2854391"/>
          </a:xfrm>
          <a:prstGeom prst="line">
            <a:avLst/>
          </a:prstGeom>
          <a:ln w="38100" cap="flat">
            <a:solidFill>
              <a:srgbClr val="D9D9D9"/>
            </a:solidFill>
            <a:prstDash val="lgDash"/>
            <a:headEnd type="none" w="sm" len="sm"/>
            <a:tailEnd type="none" w="sm" len="sm"/>
          </a:ln>
        </p:spPr>
      </p:sp>
      <p:sp>
        <p:nvSpPr>
          <p:cNvPr id="6" name="AutoShape 6"/>
          <p:cNvSpPr/>
          <p:nvPr/>
        </p:nvSpPr>
        <p:spPr>
          <a:xfrm>
            <a:off x="7436475" y="6048481"/>
            <a:ext cx="2666242" cy="19028"/>
          </a:xfrm>
          <a:prstGeom prst="line">
            <a:avLst/>
          </a:prstGeom>
          <a:ln w="38100" cap="flat">
            <a:solidFill>
              <a:srgbClr val="D9D9D9"/>
            </a:solidFill>
            <a:prstDash val="lgDash"/>
            <a:headEnd type="none" w="sm" len="sm"/>
            <a:tailEnd type="none" w="sm" len="sm"/>
          </a:ln>
        </p:spPr>
      </p:sp>
      <p:sp>
        <p:nvSpPr>
          <p:cNvPr id="7" name="AutoShape 7"/>
          <p:cNvSpPr/>
          <p:nvPr/>
        </p:nvSpPr>
        <p:spPr>
          <a:xfrm>
            <a:off x="7436338" y="6574563"/>
            <a:ext cx="2652831" cy="2683737"/>
          </a:xfrm>
          <a:prstGeom prst="line">
            <a:avLst/>
          </a:prstGeom>
          <a:ln w="38100" cap="flat">
            <a:solidFill>
              <a:srgbClr val="D9D9D9"/>
            </a:solidFill>
            <a:prstDash val="lgDash"/>
            <a:headEnd type="none" w="sm" len="sm"/>
            <a:tailEnd type="none" w="sm" len="sm"/>
          </a:ln>
        </p:spPr>
      </p:sp>
      <p:grpSp>
        <p:nvGrpSpPr>
          <p:cNvPr id="8" name="Group 8"/>
          <p:cNvGrpSpPr/>
          <p:nvPr/>
        </p:nvGrpSpPr>
        <p:grpSpPr>
          <a:xfrm>
            <a:off x="10625637" y="2133594"/>
            <a:ext cx="6903431" cy="2195816"/>
            <a:chOff x="0" y="0"/>
            <a:chExt cx="9204575" cy="2927755"/>
          </a:xfrm>
        </p:grpSpPr>
        <p:grpSp>
          <p:nvGrpSpPr>
            <p:cNvPr id="9" name="Group 9"/>
            <p:cNvGrpSpPr/>
            <p:nvPr/>
          </p:nvGrpSpPr>
          <p:grpSpPr>
            <a:xfrm>
              <a:off x="0" y="0"/>
              <a:ext cx="9204575" cy="2616198"/>
              <a:chOff x="0" y="0"/>
              <a:chExt cx="1818188" cy="516780"/>
            </a:xfrm>
          </p:grpSpPr>
          <p:sp>
            <p:nvSpPr>
              <p:cNvPr id="10" name="Freeform 10"/>
              <p:cNvSpPr/>
              <p:nvPr/>
            </p:nvSpPr>
            <p:spPr>
              <a:xfrm>
                <a:off x="0" y="0"/>
                <a:ext cx="1818188" cy="516780"/>
              </a:xfrm>
              <a:custGeom>
                <a:avLst/>
                <a:gdLst/>
                <a:ahLst/>
                <a:cxnLst/>
                <a:rect l="l" t="t" r="r" b="b"/>
                <a:pathLst>
                  <a:path w="1818188" h="516780">
                    <a:moveTo>
                      <a:pt x="57194" y="0"/>
                    </a:moveTo>
                    <a:lnTo>
                      <a:pt x="1760993" y="0"/>
                    </a:lnTo>
                    <a:cubicBezTo>
                      <a:pt x="1792581" y="0"/>
                      <a:pt x="1818188" y="25607"/>
                      <a:pt x="1818188" y="57194"/>
                    </a:cubicBezTo>
                    <a:lnTo>
                      <a:pt x="1818188" y="459585"/>
                    </a:lnTo>
                    <a:cubicBezTo>
                      <a:pt x="1818188" y="474754"/>
                      <a:pt x="1812162" y="489302"/>
                      <a:pt x="1801436" y="500028"/>
                    </a:cubicBezTo>
                    <a:cubicBezTo>
                      <a:pt x="1790710" y="510754"/>
                      <a:pt x="1776162" y="516780"/>
                      <a:pt x="1760993" y="516780"/>
                    </a:cubicBezTo>
                    <a:lnTo>
                      <a:pt x="57194" y="516780"/>
                    </a:lnTo>
                    <a:cubicBezTo>
                      <a:pt x="42026" y="516780"/>
                      <a:pt x="27478" y="510754"/>
                      <a:pt x="16752" y="500028"/>
                    </a:cubicBezTo>
                    <a:cubicBezTo>
                      <a:pt x="6026" y="489302"/>
                      <a:pt x="0" y="474754"/>
                      <a:pt x="0" y="459585"/>
                    </a:cubicBezTo>
                    <a:lnTo>
                      <a:pt x="0" y="57194"/>
                    </a:lnTo>
                    <a:cubicBezTo>
                      <a:pt x="0" y="42026"/>
                      <a:pt x="6026" y="27478"/>
                      <a:pt x="16752" y="16752"/>
                    </a:cubicBezTo>
                    <a:cubicBezTo>
                      <a:pt x="27478" y="6026"/>
                      <a:pt x="42026" y="0"/>
                      <a:pt x="57194" y="0"/>
                    </a:cubicBezTo>
                    <a:close/>
                  </a:path>
                </a:pathLst>
              </a:custGeom>
              <a:solidFill>
                <a:srgbClr val="12265E"/>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04886" y="542815"/>
              <a:ext cx="1727017" cy="1530569"/>
            </a:xfrm>
            <a:prstGeom prst="rect">
              <a:avLst/>
            </a:prstGeom>
          </p:spPr>
        </p:pic>
        <p:sp>
          <p:nvSpPr>
            <p:cNvPr id="13" name="TextBox 13"/>
            <p:cNvSpPr txBox="1"/>
            <p:nvPr/>
          </p:nvSpPr>
          <p:spPr>
            <a:xfrm>
              <a:off x="2901526" y="152400"/>
              <a:ext cx="3117427" cy="1248833"/>
            </a:xfrm>
            <a:prstGeom prst="rect">
              <a:avLst/>
            </a:prstGeom>
          </p:spPr>
          <p:txBody>
            <a:bodyPr lIns="0" tIns="0" rIns="0" bIns="0" rtlCol="0" anchor="t">
              <a:noAutofit/>
            </a:bodyPr>
            <a:lstStyle/>
            <a:p>
              <a:pPr algn="ctr">
                <a:lnSpc>
                  <a:spcPts val="5540"/>
                </a:lnSpc>
              </a:pPr>
              <a:r>
                <a:rPr lang="en-US" sz="3960" dirty="0">
                  <a:solidFill>
                    <a:srgbClr val="FFFFFF"/>
                  </a:solidFill>
                  <a:latin typeface="华文行楷" panose="02010800040101010101" pitchFamily="2" charset="-122"/>
                  <a:ea typeface="华文行楷" panose="02010800040101010101" pitchFamily="2" charset="-122"/>
                </a:rPr>
                <a:t>3D建</a:t>
              </a:r>
              <a:r>
                <a:rPr lang="zh-CN" altLang="en-US" sz="3960" dirty="0">
                  <a:solidFill>
                    <a:srgbClr val="FFFFFF"/>
                  </a:solidFill>
                  <a:latin typeface="华文行楷" panose="02010800040101010101" pitchFamily="2" charset="-122"/>
                  <a:ea typeface="华文行楷" panose="02010800040101010101" pitchFamily="2" charset="-122"/>
                </a:rPr>
                <a:t>模</a:t>
              </a:r>
              <a:endParaRPr lang="en-US" sz="3960" dirty="0">
                <a:solidFill>
                  <a:srgbClr val="FFFFFF"/>
                </a:solidFill>
                <a:latin typeface="华文行楷" panose="02010800040101010101" pitchFamily="2" charset="-122"/>
                <a:ea typeface="华文行楷" panose="02010800040101010101" pitchFamily="2" charset="-122"/>
              </a:endParaRPr>
            </a:p>
          </p:txBody>
        </p:sp>
        <p:sp>
          <p:nvSpPr>
            <p:cNvPr id="14" name="TextBox 14"/>
            <p:cNvSpPr txBox="1"/>
            <p:nvPr/>
          </p:nvSpPr>
          <p:spPr>
            <a:xfrm>
              <a:off x="2851874" y="1280813"/>
              <a:ext cx="5655631" cy="1646942"/>
            </a:xfrm>
            <a:prstGeom prst="rect">
              <a:avLst/>
            </a:prstGeom>
          </p:spPr>
          <p:txBody>
            <a:bodyPr lIns="0" tIns="0" rIns="0" bIns="0" rtlCol="0" anchor="t">
              <a:spAutoFit/>
            </a:bodyPr>
            <a:lstStyle/>
            <a:p>
              <a:pPr>
                <a:lnSpc>
                  <a:spcPts val="2660"/>
                </a:lnSpc>
              </a:pPr>
              <a:r>
                <a:rPr lang="en-US" sz="1900" dirty="0" err="1">
                  <a:solidFill>
                    <a:srgbClr val="FFFFFF"/>
                  </a:solidFill>
                  <a:latin typeface="+mj-ea"/>
                  <a:ea typeface="+mj-ea"/>
                </a:rPr>
                <a:t>三维地图模拟真实情境下的校园环境，直观展示校内安防监控布置</a:t>
              </a:r>
              <a:endParaRPr lang="en-US" sz="1900" dirty="0">
                <a:solidFill>
                  <a:srgbClr val="FFFFFF"/>
                </a:solidFill>
                <a:latin typeface="+mj-ea"/>
                <a:ea typeface="+mj-ea"/>
              </a:endParaRPr>
            </a:p>
            <a:p>
              <a:pPr>
                <a:lnSpc>
                  <a:spcPts val="4760"/>
                </a:lnSpc>
              </a:pPr>
              <a:endParaRPr lang="en-US" sz="1900" dirty="0">
                <a:solidFill>
                  <a:srgbClr val="FFFFFF"/>
                </a:solidFill>
                <a:latin typeface="+mj-ea"/>
                <a:ea typeface="+mj-ea"/>
              </a:endParaRPr>
            </a:p>
          </p:txBody>
        </p:sp>
      </p:grpSp>
      <p:grpSp>
        <p:nvGrpSpPr>
          <p:cNvPr id="15" name="Group 15"/>
          <p:cNvGrpSpPr/>
          <p:nvPr/>
        </p:nvGrpSpPr>
        <p:grpSpPr>
          <a:xfrm>
            <a:off x="10625637" y="5137879"/>
            <a:ext cx="6903431" cy="2513938"/>
            <a:chOff x="0" y="0"/>
            <a:chExt cx="9204575" cy="3351916"/>
          </a:xfrm>
        </p:grpSpPr>
        <p:grpSp>
          <p:nvGrpSpPr>
            <p:cNvPr id="16" name="Group 16"/>
            <p:cNvGrpSpPr/>
            <p:nvPr/>
          </p:nvGrpSpPr>
          <p:grpSpPr>
            <a:xfrm>
              <a:off x="0" y="0"/>
              <a:ext cx="9204575" cy="2616198"/>
              <a:chOff x="0" y="0"/>
              <a:chExt cx="1818188" cy="516780"/>
            </a:xfrm>
          </p:grpSpPr>
          <p:sp>
            <p:nvSpPr>
              <p:cNvPr id="17" name="Freeform 17"/>
              <p:cNvSpPr/>
              <p:nvPr/>
            </p:nvSpPr>
            <p:spPr>
              <a:xfrm>
                <a:off x="0" y="0"/>
                <a:ext cx="1818188" cy="516780"/>
              </a:xfrm>
              <a:custGeom>
                <a:avLst/>
                <a:gdLst/>
                <a:ahLst/>
                <a:cxnLst/>
                <a:rect l="l" t="t" r="r" b="b"/>
                <a:pathLst>
                  <a:path w="1818188" h="516780">
                    <a:moveTo>
                      <a:pt x="57194" y="0"/>
                    </a:moveTo>
                    <a:lnTo>
                      <a:pt x="1760993" y="0"/>
                    </a:lnTo>
                    <a:cubicBezTo>
                      <a:pt x="1792581" y="0"/>
                      <a:pt x="1818188" y="25607"/>
                      <a:pt x="1818188" y="57194"/>
                    </a:cubicBezTo>
                    <a:lnTo>
                      <a:pt x="1818188" y="459585"/>
                    </a:lnTo>
                    <a:cubicBezTo>
                      <a:pt x="1818188" y="474754"/>
                      <a:pt x="1812162" y="489302"/>
                      <a:pt x="1801436" y="500028"/>
                    </a:cubicBezTo>
                    <a:cubicBezTo>
                      <a:pt x="1790710" y="510754"/>
                      <a:pt x="1776162" y="516780"/>
                      <a:pt x="1760993" y="516780"/>
                    </a:cubicBezTo>
                    <a:lnTo>
                      <a:pt x="57194" y="516780"/>
                    </a:lnTo>
                    <a:cubicBezTo>
                      <a:pt x="42026" y="516780"/>
                      <a:pt x="27478" y="510754"/>
                      <a:pt x="16752" y="500028"/>
                    </a:cubicBezTo>
                    <a:cubicBezTo>
                      <a:pt x="6026" y="489302"/>
                      <a:pt x="0" y="474754"/>
                      <a:pt x="0" y="459585"/>
                    </a:cubicBezTo>
                    <a:lnTo>
                      <a:pt x="0" y="57194"/>
                    </a:lnTo>
                    <a:cubicBezTo>
                      <a:pt x="0" y="42026"/>
                      <a:pt x="6026" y="27478"/>
                      <a:pt x="16752" y="16752"/>
                    </a:cubicBezTo>
                    <a:cubicBezTo>
                      <a:pt x="27478" y="6026"/>
                      <a:pt x="42026" y="0"/>
                      <a:pt x="57194" y="0"/>
                    </a:cubicBezTo>
                    <a:close/>
                  </a:path>
                </a:pathLst>
              </a:custGeom>
              <a:solidFill>
                <a:srgbClr val="00658C"/>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pic>
          <p:nvPicPr>
            <p:cNvPr id="19" name="Picture 1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04886" y="530608"/>
              <a:ext cx="1446860" cy="1222596"/>
            </a:xfrm>
            <a:prstGeom prst="rect">
              <a:avLst/>
            </a:prstGeom>
          </p:spPr>
        </p:pic>
        <p:sp>
          <p:nvSpPr>
            <p:cNvPr id="20" name="TextBox 20"/>
            <p:cNvSpPr txBox="1"/>
            <p:nvPr/>
          </p:nvSpPr>
          <p:spPr>
            <a:xfrm>
              <a:off x="2901527" y="109219"/>
              <a:ext cx="3644053" cy="1084580"/>
            </a:xfrm>
            <a:prstGeom prst="rect">
              <a:avLst/>
            </a:prstGeom>
          </p:spPr>
          <p:txBody>
            <a:bodyPr lIns="0" tIns="0" rIns="0" bIns="0" rtlCol="0" anchor="t">
              <a:noAutofit/>
            </a:bodyPr>
            <a:lstStyle/>
            <a:p>
              <a:pPr algn="ctr">
                <a:lnSpc>
                  <a:spcPts val="5540"/>
                </a:lnSpc>
              </a:pPr>
              <a:r>
                <a:rPr lang="en-US" sz="3960" dirty="0" err="1">
                  <a:solidFill>
                    <a:srgbClr val="FFFFFF"/>
                  </a:solidFill>
                  <a:latin typeface="华文行楷" panose="02010800040101010101" pitchFamily="2" charset="-122"/>
                  <a:ea typeface="华文行楷" panose="02010800040101010101" pitchFamily="2" charset="-122"/>
                </a:rPr>
                <a:t>实时监</a:t>
              </a:r>
              <a:r>
                <a:rPr lang="zh-CN" altLang="en-US" sz="3960" dirty="0">
                  <a:solidFill>
                    <a:srgbClr val="FFFFFF"/>
                  </a:solidFill>
                  <a:latin typeface="华文行楷" panose="02010800040101010101" pitchFamily="2" charset="-122"/>
                  <a:ea typeface="华文行楷" panose="02010800040101010101" pitchFamily="2" charset="-122"/>
                </a:rPr>
                <a:t>控</a:t>
              </a:r>
            </a:p>
          </p:txBody>
        </p:sp>
        <p:sp>
          <p:nvSpPr>
            <p:cNvPr id="21" name="TextBox 21"/>
            <p:cNvSpPr txBox="1"/>
            <p:nvPr/>
          </p:nvSpPr>
          <p:spPr>
            <a:xfrm>
              <a:off x="3007305" y="1260474"/>
              <a:ext cx="5243318" cy="2091442"/>
            </a:xfrm>
            <a:prstGeom prst="rect">
              <a:avLst/>
            </a:prstGeom>
          </p:spPr>
          <p:txBody>
            <a:bodyPr lIns="0" tIns="0" rIns="0" bIns="0" rtlCol="0" anchor="t">
              <a:spAutoFit/>
            </a:bodyPr>
            <a:lstStyle/>
            <a:p>
              <a:pPr>
                <a:lnSpc>
                  <a:spcPts val="2660"/>
                </a:lnSpc>
              </a:pPr>
              <a:r>
                <a:rPr lang="en-US" sz="1900" dirty="0" err="1">
                  <a:solidFill>
                    <a:srgbClr val="FFFFFF"/>
                  </a:solidFill>
                  <a:latin typeface="+mj-ea"/>
                  <a:ea typeface="+mj-ea"/>
                </a:rPr>
                <a:t>支持接入多个摄像头，高并发、低延时，实时获取摄像头监控</a:t>
              </a:r>
              <a:endParaRPr lang="en-US" sz="1900" dirty="0">
                <a:solidFill>
                  <a:srgbClr val="FFFFFF"/>
                </a:solidFill>
                <a:latin typeface="+mj-ea"/>
                <a:ea typeface="+mj-ea"/>
              </a:endParaRPr>
            </a:p>
            <a:p>
              <a:pPr>
                <a:lnSpc>
                  <a:spcPts val="2660"/>
                </a:lnSpc>
              </a:pPr>
              <a:endParaRPr lang="en-US" sz="1900" dirty="0">
                <a:solidFill>
                  <a:srgbClr val="FFFFFF"/>
                </a:solidFill>
                <a:ea typeface="WenQuanYi" panose="020B0606030804020204" charset="-122"/>
              </a:endParaRPr>
            </a:p>
            <a:p>
              <a:pPr>
                <a:lnSpc>
                  <a:spcPts val="4760"/>
                </a:lnSpc>
              </a:pPr>
              <a:endParaRPr lang="en-US" sz="1900" dirty="0">
                <a:solidFill>
                  <a:srgbClr val="FFFFFF"/>
                </a:solidFill>
                <a:ea typeface="WenQuanYi" panose="020B0606030804020204" charset="-122"/>
              </a:endParaRPr>
            </a:p>
          </p:txBody>
        </p:sp>
      </p:grpSp>
      <p:grpSp>
        <p:nvGrpSpPr>
          <p:cNvPr id="22" name="Group 22"/>
          <p:cNvGrpSpPr/>
          <p:nvPr/>
        </p:nvGrpSpPr>
        <p:grpSpPr>
          <a:xfrm>
            <a:off x="10625637" y="7858230"/>
            <a:ext cx="6903431" cy="2881101"/>
            <a:chOff x="0" y="0"/>
            <a:chExt cx="9204575" cy="3841468"/>
          </a:xfrm>
        </p:grpSpPr>
        <p:grpSp>
          <p:nvGrpSpPr>
            <p:cNvPr id="23" name="Group 23"/>
            <p:cNvGrpSpPr/>
            <p:nvPr/>
          </p:nvGrpSpPr>
          <p:grpSpPr>
            <a:xfrm>
              <a:off x="0" y="0"/>
              <a:ext cx="9204575" cy="2616198"/>
              <a:chOff x="0" y="0"/>
              <a:chExt cx="1818188" cy="516780"/>
            </a:xfrm>
          </p:grpSpPr>
          <p:sp>
            <p:nvSpPr>
              <p:cNvPr id="24" name="Freeform 24"/>
              <p:cNvSpPr/>
              <p:nvPr/>
            </p:nvSpPr>
            <p:spPr>
              <a:xfrm>
                <a:off x="0" y="0"/>
                <a:ext cx="1818188" cy="516780"/>
              </a:xfrm>
              <a:custGeom>
                <a:avLst/>
                <a:gdLst/>
                <a:ahLst/>
                <a:cxnLst/>
                <a:rect l="l" t="t" r="r" b="b"/>
                <a:pathLst>
                  <a:path w="1818188" h="516780">
                    <a:moveTo>
                      <a:pt x="57194" y="0"/>
                    </a:moveTo>
                    <a:lnTo>
                      <a:pt x="1760993" y="0"/>
                    </a:lnTo>
                    <a:cubicBezTo>
                      <a:pt x="1792581" y="0"/>
                      <a:pt x="1818188" y="25607"/>
                      <a:pt x="1818188" y="57194"/>
                    </a:cubicBezTo>
                    <a:lnTo>
                      <a:pt x="1818188" y="459585"/>
                    </a:lnTo>
                    <a:cubicBezTo>
                      <a:pt x="1818188" y="474754"/>
                      <a:pt x="1812162" y="489302"/>
                      <a:pt x="1801436" y="500028"/>
                    </a:cubicBezTo>
                    <a:cubicBezTo>
                      <a:pt x="1790710" y="510754"/>
                      <a:pt x="1776162" y="516780"/>
                      <a:pt x="1760993" y="516780"/>
                    </a:cubicBezTo>
                    <a:lnTo>
                      <a:pt x="57194" y="516780"/>
                    </a:lnTo>
                    <a:cubicBezTo>
                      <a:pt x="42026" y="516780"/>
                      <a:pt x="27478" y="510754"/>
                      <a:pt x="16752" y="500028"/>
                    </a:cubicBezTo>
                    <a:cubicBezTo>
                      <a:pt x="6026" y="489302"/>
                      <a:pt x="0" y="474754"/>
                      <a:pt x="0" y="459585"/>
                    </a:cubicBezTo>
                    <a:lnTo>
                      <a:pt x="0" y="57194"/>
                    </a:lnTo>
                    <a:cubicBezTo>
                      <a:pt x="0" y="42026"/>
                      <a:pt x="6026" y="27478"/>
                      <a:pt x="16752" y="16752"/>
                    </a:cubicBezTo>
                    <a:cubicBezTo>
                      <a:pt x="27478" y="6026"/>
                      <a:pt x="42026" y="0"/>
                      <a:pt x="57194" y="0"/>
                    </a:cubicBezTo>
                    <a:close/>
                  </a:path>
                </a:pathLst>
              </a:custGeom>
              <a:solidFill>
                <a:srgbClr val="6DB5E7"/>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360"/>
                  </a:lnSpc>
                </a:pPr>
                <a:endParaRPr/>
              </a:p>
            </p:txBody>
          </p:sp>
        </p:grpSp>
        <p:pic>
          <p:nvPicPr>
            <p:cNvPr id="26" name="Picture 2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604886" y="575660"/>
              <a:ext cx="1464877" cy="1464877"/>
            </a:xfrm>
            <a:prstGeom prst="rect">
              <a:avLst/>
            </a:prstGeom>
          </p:spPr>
        </p:pic>
        <p:sp>
          <p:nvSpPr>
            <p:cNvPr id="27" name="TextBox 27"/>
            <p:cNvSpPr txBox="1"/>
            <p:nvPr/>
          </p:nvSpPr>
          <p:spPr>
            <a:xfrm>
              <a:off x="2852420" y="171873"/>
              <a:ext cx="3557693" cy="1098127"/>
            </a:xfrm>
            <a:prstGeom prst="rect">
              <a:avLst/>
            </a:prstGeom>
          </p:spPr>
          <p:txBody>
            <a:bodyPr lIns="0" tIns="0" rIns="0" bIns="0" rtlCol="0" anchor="t">
              <a:noAutofit/>
            </a:bodyPr>
            <a:lstStyle/>
            <a:p>
              <a:pPr algn="ctr">
                <a:lnSpc>
                  <a:spcPts val="5540"/>
                </a:lnSpc>
              </a:pPr>
              <a:r>
                <a:rPr lang="zh-CN" altLang="en-US" sz="3960" dirty="0">
                  <a:solidFill>
                    <a:srgbClr val="FFFFFF"/>
                  </a:solidFill>
                  <a:latin typeface="华文行楷" panose="02010800040101010101" pitchFamily="2" charset="-122"/>
                  <a:ea typeface="华文行楷" panose="02010800040101010101" pitchFamily="2" charset="-122"/>
                </a:rPr>
                <a:t>事件监测</a:t>
              </a:r>
            </a:p>
          </p:txBody>
        </p:sp>
        <p:sp>
          <p:nvSpPr>
            <p:cNvPr id="28" name="TextBox 28"/>
            <p:cNvSpPr txBox="1"/>
            <p:nvPr/>
          </p:nvSpPr>
          <p:spPr>
            <a:xfrm>
              <a:off x="3151182" y="1305526"/>
              <a:ext cx="5243318" cy="2535942"/>
            </a:xfrm>
            <a:prstGeom prst="rect">
              <a:avLst/>
            </a:prstGeom>
          </p:spPr>
          <p:txBody>
            <a:bodyPr lIns="0" tIns="0" rIns="0" bIns="0" rtlCol="0" anchor="t">
              <a:spAutoFit/>
            </a:bodyPr>
            <a:lstStyle/>
            <a:p>
              <a:pPr>
                <a:lnSpc>
                  <a:spcPts val="2660"/>
                </a:lnSpc>
              </a:pPr>
              <a:r>
                <a:rPr lang="en-US" sz="1900" dirty="0" err="1">
                  <a:solidFill>
                    <a:srgbClr val="FFFFFF"/>
                  </a:solidFill>
                  <a:latin typeface="+mj-ea"/>
                  <a:ea typeface="+mj-ea"/>
                </a:rPr>
                <a:t>三种识别算法与八种识别模型，支持自主训练模型</a:t>
              </a:r>
              <a:r>
                <a:rPr lang="zh-CN" altLang="en-US" sz="1900" dirty="0">
                  <a:solidFill>
                    <a:srgbClr val="FFFFFF"/>
                  </a:solidFill>
                  <a:latin typeface="+mj-ea"/>
                  <a:ea typeface="+mj-ea"/>
                </a:rPr>
                <a:t>，监测危险事件</a:t>
              </a:r>
              <a:endParaRPr lang="en-US" sz="1900" dirty="0">
                <a:solidFill>
                  <a:srgbClr val="FFFFFF"/>
                </a:solidFill>
                <a:latin typeface="+mj-ea"/>
                <a:ea typeface="+mj-ea"/>
              </a:endParaRPr>
            </a:p>
            <a:p>
              <a:pPr>
                <a:lnSpc>
                  <a:spcPts val="2660"/>
                </a:lnSpc>
              </a:pPr>
              <a:endParaRPr lang="en-US" sz="1900" dirty="0">
                <a:solidFill>
                  <a:srgbClr val="FFFFFF"/>
                </a:solidFill>
                <a:latin typeface="+mj-ea"/>
                <a:ea typeface="+mj-ea"/>
              </a:endParaRPr>
            </a:p>
            <a:p>
              <a:pPr>
                <a:lnSpc>
                  <a:spcPts val="2660"/>
                </a:lnSpc>
              </a:pPr>
              <a:endParaRPr lang="en-US" sz="1900" dirty="0">
                <a:solidFill>
                  <a:srgbClr val="FFFFFF"/>
                </a:solidFill>
                <a:latin typeface="+mj-ea"/>
                <a:ea typeface="+mj-ea"/>
              </a:endParaRPr>
            </a:p>
            <a:p>
              <a:pPr>
                <a:lnSpc>
                  <a:spcPts val="4760"/>
                </a:lnSpc>
              </a:pPr>
              <a:endParaRPr lang="en-US" sz="1900" dirty="0">
                <a:solidFill>
                  <a:srgbClr val="FFFFFF"/>
                </a:solidFill>
                <a:latin typeface="+mj-ea"/>
                <a:ea typeface="+mj-ea"/>
              </a:endParaRPr>
            </a:p>
          </p:txBody>
        </p:sp>
      </p:grpSp>
      <p:pic>
        <p:nvPicPr>
          <p:cNvPr id="29" name="Picture 29"/>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785130" y="1752125"/>
            <a:ext cx="445862" cy="431372"/>
          </a:xfrm>
          <a:prstGeom prst="rect">
            <a:avLst/>
          </a:prstGeom>
        </p:spPr>
      </p:pic>
      <p:sp>
        <p:nvSpPr>
          <p:cNvPr id="30" name="TextBox 30"/>
          <p:cNvSpPr txBox="1"/>
          <p:nvPr/>
        </p:nvSpPr>
        <p:spPr>
          <a:xfrm>
            <a:off x="1034971" y="2130530"/>
            <a:ext cx="6136939" cy="7595189"/>
          </a:xfrm>
          <a:prstGeom prst="rect">
            <a:avLst/>
          </a:prstGeom>
        </p:spPr>
        <p:txBody>
          <a:bodyPr lIns="0" tIns="0" rIns="0" bIns="0" rtlCol="0" anchor="t">
            <a:spAutoFit/>
          </a:bodyPr>
          <a:lstStyle/>
          <a:p>
            <a:pPr>
              <a:lnSpc>
                <a:spcPts val="2910"/>
              </a:lnSpc>
            </a:pPr>
            <a:r>
              <a:rPr lang="en-US" sz="2080" spc="124" dirty="0">
                <a:solidFill>
                  <a:srgbClr val="000000"/>
                </a:solidFill>
                <a:latin typeface="字由点字典楷" panose="00020600040101010101" charset="-122"/>
              </a:rPr>
              <a:t>  作为全社会安全工作的重要组成部分，校园安全问题逐渐成为社会各界关注的热点。近年来，校园安全事故频频发生，建立一套基于人工智能的校园安全保障系统，让学校、家长、政府相关部门针对突发情况做出及时预警和响应，有力保障孩子的安全，成为当下校园安防体系建设的重要任务。</a:t>
            </a:r>
          </a:p>
          <a:p>
            <a:pPr>
              <a:lnSpc>
                <a:spcPts val="2910"/>
              </a:lnSpc>
            </a:pPr>
            <a:r>
              <a:rPr lang="en-US" sz="2080" spc="124" dirty="0">
                <a:solidFill>
                  <a:srgbClr val="000000"/>
                </a:solidFill>
                <a:latin typeface="字由点字典楷" panose="00020600040101010101" charset="-122"/>
              </a:rPr>
              <a:t>   </a:t>
            </a:r>
            <a:r>
              <a:rPr lang="en-US" sz="2080" spc="124" dirty="0">
                <a:solidFill>
                  <a:srgbClr val="000000"/>
                </a:solidFill>
                <a:ea typeface="字由点字典楷" panose="00020600040101010101" charset="-122"/>
              </a:rPr>
              <a:t>智安之眼系统旨在依据校园安防网络，采用、姿态识别和电子围栏等深度学习技术精确识别校园危险行为并及时通知到相关负责人进行处理，结合摄像头等硬件设备构建校园安全防控网络，能够满足真实校园应用场景事件处理的便捷性，高效性，及时性。针对用户的训练需求，本系统可提供自主模型训练满足用户需求的个性化、定制化特征。对于不同的应用对象，本系统提供不同的硬件终端。</a:t>
            </a:r>
          </a:p>
          <a:p>
            <a:pPr>
              <a:lnSpc>
                <a:spcPts val="2910"/>
              </a:lnSpc>
            </a:pPr>
            <a:r>
              <a:rPr lang="en-US" sz="2080" spc="124" dirty="0">
                <a:solidFill>
                  <a:srgbClr val="000000"/>
                </a:solidFill>
                <a:latin typeface="字由点字典楷" panose="00020600040101010101" charset="-122"/>
              </a:rPr>
              <a:t>   </a:t>
            </a:r>
            <a:r>
              <a:rPr lang="en-US" sz="2080" spc="124" dirty="0">
                <a:solidFill>
                  <a:srgbClr val="000000"/>
                </a:solidFill>
                <a:ea typeface="字由点字典楷" panose="00020600040101010101" charset="-122"/>
              </a:rPr>
              <a:t>智安之眼系统能够及时发现校园潜在的安全问题，解放安保人员工作压力，为师生营造更安全高效的学习、工作、生活环境，实现人防、物防和技防相结合的智慧平安校园建设目标。</a:t>
            </a:r>
          </a:p>
          <a:p>
            <a:pPr algn="ctr">
              <a:lnSpc>
                <a:spcPts val="2910"/>
              </a:lnSpc>
              <a:spcBef>
                <a:spcPct val="0"/>
              </a:spcBef>
            </a:pPr>
            <a:endParaRPr lang="en-US" sz="2080" spc="124" dirty="0">
              <a:solidFill>
                <a:srgbClr val="000000"/>
              </a:solidFill>
              <a:ea typeface="字由点字典楷" panose="00020600040101010101" charset="-122"/>
            </a:endParaRPr>
          </a:p>
        </p:txBody>
      </p:sp>
      <p:grpSp>
        <p:nvGrpSpPr>
          <p:cNvPr id="31" name="Group 31"/>
          <p:cNvGrpSpPr/>
          <p:nvPr/>
        </p:nvGrpSpPr>
        <p:grpSpPr>
          <a:xfrm>
            <a:off x="5445919" y="333539"/>
            <a:ext cx="7390367" cy="1628144"/>
            <a:chOff x="0" y="209550"/>
            <a:chExt cx="9853823" cy="2170859"/>
          </a:xfrm>
        </p:grpSpPr>
        <p:sp>
          <p:nvSpPr>
            <p:cNvPr id="32" name="TextBox 32"/>
            <p:cNvSpPr txBox="1"/>
            <p:nvPr/>
          </p:nvSpPr>
          <p:spPr>
            <a:xfrm>
              <a:off x="208545" y="393377"/>
              <a:ext cx="9444458" cy="1532600"/>
            </a:xfrm>
            <a:prstGeom prst="rect">
              <a:avLst/>
            </a:prstGeom>
          </p:spPr>
          <p:txBody>
            <a:bodyPr lIns="0" tIns="0" rIns="0" bIns="0" rtlCol="0" anchor="t">
              <a:spAutoFit/>
            </a:bodyPr>
            <a:lstStyle/>
            <a:p>
              <a:pPr algn="ctr">
                <a:lnSpc>
                  <a:spcPts val="8345"/>
                </a:lnSpc>
              </a:pPr>
              <a:r>
                <a:rPr lang="en-US" sz="8260" spc="578" dirty="0" err="1">
                  <a:solidFill>
                    <a:srgbClr val="000000"/>
                  </a:solidFill>
                  <a:latin typeface="华文行楷" panose="02010800040101010101" pitchFamily="2" charset="-122"/>
                  <a:ea typeface="华文行楷" panose="02010800040101010101" pitchFamily="2" charset="-122"/>
                </a:rPr>
                <a:t>项目背景</a:t>
              </a:r>
              <a:endParaRPr lang="en-US" sz="8260" spc="578" dirty="0">
                <a:solidFill>
                  <a:srgbClr val="000000"/>
                </a:solidFill>
                <a:latin typeface="华文行楷" panose="02010800040101010101" pitchFamily="2" charset="-122"/>
                <a:ea typeface="华文行楷" panose="02010800040101010101" pitchFamily="2" charset="-122"/>
              </a:endParaRPr>
            </a:p>
          </p:txBody>
        </p:sp>
        <p:sp>
          <p:nvSpPr>
            <p:cNvPr id="33" name="TextBox 33"/>
            <p:cNvSpPr txBox="1"/>
            <p:nvPr/>
          </p:nvSpPr>
          <p:spPr>
            <a:xfrm>
              <a:off x="0" y="209550"/>
              <a:ext cx="2652852" cy="2170859"/>
            </a:xfrm>
            <a:prstGeom prst="rect">
              <a:avLst/>
            </a:prstGeom>
          </p:spPr>
          <p:txBody>
            <a:bodyPr lIns="0" tIns="0" rIns="0" bIns="0" rtlCol="0" anchor="t">
              <a:spAutoFit/>
            </a:bodyPr>
            <a:lstStyle/>
            <a:p>
              <a:pPr algn="ctr">
                <a:lnSpc>
                  <a:spcPts val="11850"/>
                </a:lnSpc>
              </a:pPr>
              <a:r>
                <a:rPr lang="en-US" sz="11735" spc="821" dirty="0">
                  <a:solidFill>
                    <a:srgbClr val="004AAD"/>
                  </a:solidFill>
                  <a:ea typeface="Nunito Bold" panose="00000800000000000000"/>
                </a:rPr>
                <a:t>「</a:t>
              </a:r>
            </a:p>
          </p:txBody>
        </p:sp>
        <p:sp>
          <p:nvSpPr>
            <p:cNvPr id="34" name="TextBox 34"/>
            <p:cNvSpPr txBox="1"/>
            <p:nvPr/>
          </p:nvSpPr>
          <p:spPr>
            <a:xfrm>
              <a:off x="7367300" y="340025"/>
              <a:ext cx="2486523" cy="2040384"/>
            </a:xfrm>
            <a:prstGeom prst="rect">
              <a:avLst/>
            </a:prstGeom>
          </p:spPr>
          <p:txBody>
            <a:bodyPr lIns="0" tIns="0" rIns="0" bIns="0" rtlCol="0" anchor="t">
              <a:spAutoFit/>
            </a:bodyPr>
            <a:lstStyle/>
            <a:p>
              <a:pPr algn="ctr">
                <a:lnSpc>
                  <a:spcPts val="11110"/>
                </a:lnSpc>
              </a:pPr>
              <a:r>
                <a:rPr lang="en-US" sz="11000" spc="769" dirty="0">
                  <a:solidFill>
                    <a:srgbClr val="004AAD"/>
                  </a:solidFill>
                  <a:ea typeface="Nunito" panose="00000500000000000000"/>
                </a:rPr>
                <a:t>」</a:t>
              </a:r>
            </a:p>
          </p:txBody>
        </p:sp>
      </p:grpSp>
      <p:grpSp>
        <p:nvGrpSpPr>
          <p:cNvPr id="44" name="组合 43"/>
          <p:cNvGrpSpPr/>
          <p:nvPr/>
        </p:nvGrpSpPr>
        <p:grpSpPr>
          <a:xfrm>
            <a:off x="-8839200" y="1104900"/>
            <a:ext cx="6427470" cy="8930640"/>
            <a:chOff x="701" y="1397"/>
            <a:chExt cx="10122" cy="14064"/>
          </a:xfrm>
        </p:grpSpPr>
        <p:grpSp>
          <p:nvGrpSpPr>
            <p:cNvPr id="45" name="Group 3"/>
            <p:cNvGrpSpPr/>
            <p:nvPr/>
          </p:nvGrpSpPr>
          <p:grpSpPr>
            <a:xfrm>
              <a:off x="701" y="1397"/>
              <a:ext cx="10122" cy="14064"/>
              <a:chOff x="0" y="0"/>
              <a:chExt cx="1692774" cy="2352088"/>
            </a:xfrm>
          </p:grpSpPr>
          <p:sp>
            <p:nvSpPr>
              <p:cNvPr id="46" name="Freeform 4"/>
              <p:cNvSpPr/>
              <p:nvPr>
                <p:custDataLst>
                  <p:tags r:id="rId3"/>
                </p:custDataLst>
              </p:nvPr>
            </p:nvSpPr>
            <p:spPr>
              <a:xfrm>
                <a:off x="0" y="0"/>
                <a:ext cx="1692774" cy="2352088"/>
              </a:xfrm>
              <a:custGeom>
                <a:avLst/>
                <a:gdLst/>
                <a:ahLst/>
                <a:cxnLst/>
                <a:rect l="l" t="t" r="r" b="b"/>
                <a:pathLst>
                  <a:path w="1692774" h="2352088">
                    <a:moveTo>
                      <a:pt x="61432" y="0"/>
                    </a:moveTo>
                    <a:lnTo>
                      <a:pt x="1631342" y="0"/>
                    </a:lnTo>
                    <a:cubicBezTo>
                      <a:pt x="1647635" y="0"/>
                      <a:pt x="1663261" y="6472"/>
                      <a:pt x="1674781" y="17993"/>
                    </a:cubicBezTo>
                    <a:cubicBezTo>
                      <a:pt x="1686302" y="29514"/>
                      <a:pt x="1692774" y="45139"/>
                      <a:pt x="1692774" y="61432"/>
                    </a:cubicBezTo>
                    <a:lnTo>
                      <a:pt x="1692774" y="2290656"/>
                    </a:lnTo>
                    <a:cubicBezTo>
                      <a:pt x="1692774" y="2306949"/>
                      <a:pt x="1686302" y="2322574"/>
                      <a:pt x="1674781" y="2334095"/>
                    </a:cubicBezTo>
                    <a:cubicBezTo>
                      <a:pt x="1663261" y="2345616"/>
                      <a:pt x="1647635" y="2352088"/>
                      <a:pt x="1631342" y="2352088"/>
                    </a:cubicBezTo>
                    <a:lnTo>
                      <a:pt x="61432" y="2352088"/>
                    </a:lnTo>
                    <a:cubicBezTo>
                      <a:pt x="45139" y="2352088"/>
                      <a:pt x="29514" y="2345616"/>
                      <a:pt x="17993" y="2334095"/>
                    </a:cubicBezTo>
                    <a:cubicBezTo>
                      <a:pt x="6472" y="2322574"/>
                      <a:pt x="0" y="2306949"/>
                      <a:pt x="0" y="2290656"/>
                    </a:cubicBezTo>
                    <a:lnTo>
                      <a:pt x="0" y="61432"/>
                    </a:lnTo>
                    <a:cubicBezTo>
                      <a:pt x="0" y="45139"/>
                      <a:pt x="6472" y="29514"/>
                      <a:pt x="17993" y="17993"/>
                    </a:cubicBezTo>
                    <a:cubicBezTo>
                      <a:pt x="29514" y="6472"/>
                      <a:pt x="45139" y="0"/>
                      <a:pt x="61432" y="0"/>
                    </a:cubicBezTo>
                    <a:close/>
                  </a:path>
                </a:pathLst>
              </a:custGeom>
              <a:solidFill>
                <a:srgbClr val="EF988A"/>
              </a:solidFill>
            </p:spPr>
          </p:sp>
          <p:sp>
            <p:nvSpPr>
              <p:cNvPr id="47" name="TextBox 5"/>
              <p:cNvSpPr txBox="1"/>
              <p:nvPr>
                <p:custDataLst>
                  <p:tags r:id="rId4"/>
                </p:custDataLst>
              </p:nvPr>
            </p:nvSpPr>
            <p:spPr>
              <a:xfrm>
                <a:off x="0" y="-47625"/>
                <a:ext cx="812800" cy="860425"/>
              </a:xfrm>
              <a:prstGeom prst="rect">
                <a:avLst/>
              </a:prstGeom>
            </p:spPr>
            <p:txBody>
              <a:bodyPr lIns="50800" tIns="50800" rIns="50800" bIns="50800" rtlCol="0" anchor="ctr"/>
              <a:lstStyle/>
              <a:p>
                <a:pPr algn="ctr">
                  <a:lnSpc>
                    <a:spcPts val="3360"/>
                  </a:lnSpc>
                </a:pPr>
                <a:r>
                  <a:rPr lang="en-US" sz="2400" spc="143">
                    <a:solidFill>
                      <a:srgbClr val="FFFFFF"/>
                    </a:solidFill>
                    <a:latin typeface="字由点字山水行楷" panose="00020600040101010101" charset="-122"/>
                  </a:rPr>
                  <a:t> </a:t>
                </a:r>
              </a:p>
            </p:txBody>
          </p:sp>
        </p:grpSp>
        <p:sp>
          <p:nvSpPr>
            <p:cNvPr id="48" name="TextBox 6"/>
            <p:cNvSpPr txBox="1"/>
            <p:nvPr>
              <p:custDataLst>
                <p:tags r:id="rId1"/>
              </p:custDataLst>
            </p:nvPr>
          </p:nvSpPr>
          <p:spPr>
            <a:xfrm>
              <a:off x="1022" y="4278"/>
              <a:ext cx="9479" cy="9667"/>
            </a:xfrm>
            <a:prstGeom prst="rect">
              <a:avLst/>
            </a:prstGeom>
          </p:spPr>
          <p:txBody>
            <a:bodyPr lIns="0" tIns="0" rIns="0" bIns="0" rtlCol="0" anchor="t">
              <a:spAutoFit/>
            </a:bodyPr>
            <a:lstStyle/>
            <a:p>
              <a:pPr>
                <a:lnSpc>
                  <a:spcPts val="2875"/>
                </a:lnSpc>
              </a:pPr>
              <a:r>
                <a:rPr lang="en-US" sz="2050">
                  <a:solidFill>
                    <a:srgbClr val="000000"/>
                  </a:solidFill>
                  <a:latin typeface="思源宋体" panose="02020400000000000000" charset="-122"/>
                </a:rPr>
                <a:t>     为缓解学校的安保压力，实现对校园危险行为与危险区域的实时监测，本系统采用yolov5算法与摄像头硬件相结合的方式，实现智能校园安全保障系统。本系统分为两个层面：</a:t>
              </a:r>
            </a:p>
            <a:p>
              <a:pPr>
                <a:lnSpc>
                  <a:spcPts val="2875"/>
                </a:lnSpc>
              </a:pPr>
              <a:r>
                <a:rPr lang="en-US" sz="2050">
                  <a:solidFill>
                    <a:srgbClr val="000000"/>
                  </a:solidFill>
                  <a:latin typeface="思源宋体" panose="02020400000000000000" charset="-122"/>
                </a:rPr>
                <a:t>     </a:t>
              </a:r>
              <a:r>
                <a:rPr lang="en-US" sz="2050">
                  <a:solidFill>
                    <a:srgbClr val="000000"/>
                  </a:solidFill>
                  <a:latin typeface="思源宋体 Bold" panose="02020500000000000000" charset="-122"/>
                </a:rPr>
                <a:t>1) 微信小程序端：</a:t>
              </a:r>
              <a:r>
                <a:rPr lang="en-US" sz="2050">
                  <a:solidFill>
                    <a:srgbClr val="000000"/>
                  </a:solidFill>
                  <a:ea typeface="思源宋体" panose="02020400000000000000" charset="-122"/>
                </a:rPr>
                <a:t>微信小程序端的主要服务对象为学校安保人员，当摄像头捕捉到危险行为会向安保人员发送告警信息，安保人员进入小程序即可查看事件详细信息并进行相应处理。</a:t>
              </a:r>
            </a:p>
            <a:p>
              <a:pPr>
                <a:lnSpc>
                  <a:spcPts val="2875"/>
                </a:lnSpc>
              </a:pPr>
              <a:r>
                <a:rPr lang="en-US" sz="2050">
                  <a:solidFill>
                    <a:srgbClr val="000000"/>
                  </a:solidFill>
                  <a:latin typeface="思源宋体" panose="02020400000000000000" charset="-122"/>
                </a:rPr>
                <a:t>    </a:t>
              </a:r>
              <a:r>
                <a:rPr lang="en-US" sz="2050">
                  <a:solidFill>
                    <a:srgbClr val="000000"/>
                  </a:solidFill>
                  <a:latin typeface="思源宋体 Bold" panose="02020500000000000000" charset="-122"/>
                </a:rPr>
                <a:t> 2) 网页端：</a:t>
              </a:r>
              <a:r>
                <a:rPr lang="en-US" sz="2050">
                  <a:solidFill>
                    <a:srgbClr val="000000"/>
                  </a:solidFill>
                  <a:ea typeface="思源宋体" panose="02020400000000000000" charset="-122"/>
                </a:rPr>
                <a:t>网页端通过数字大屏直观展示校园内的安防管理，如摄像头分布区域，在线安保人数等。同时网页端可以进行实时监控，对于校园内发生的危险行为进行及时的监测和处理。不仅如此，网页端可以管理安保人员和告警事件，可视化分析告警事件。为节约成本，本系统实现摄像头的复用功能，摄像头可以选择不同的识别模式，同时，用户可以上传自己的数据集通过本系统模型进行训练。</a:t>
              </a:r>
            </a:p>
            <a:p>
              <a:pPr>
                <a:lnSpc>
                  <a:spcPts val="2875"/>
                </a:lnSpc>
              </a:pPr>
              <a:endParaRPr lang="en-US" sz="2050">
                <a:solidFill>
                  <a:srgbClr val="000000"/>
                </a:solidFill>
                <a:ea typeface="思源宋体" panose="02020400000000000000" charset="-122"/>
              </a:endParaRPr>
            </a:p>
          </p:txBody>
        </p:sp>
        <p:pic>
          <p:nvPicPr>
            <p:cNvPr id="49" name="Picture 7"/>
            <p:cNvPicPr>
              <a:picLocks noChangeAspect="1"/>
            </p:cNvPicPr>
            <p:nvPr>
              <p:custDataLst>
                <p:tags r:id="rId2"/>
              </p:custDataLst>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022" y="1420"/>
              <a:ext cx="1982" cy="1240"/>
            </a:xfrm>
            <a:prstGeom prst="rect">
              <a:avLst/>
            </a:prstGeom>
          </p:spPr>
        </p:pic>
      </p:grpSp>
      <p:grpSp>
        <p:nvGrpSpPr>
          <p:cNvPr id="39" name="Group 8">
            <a:extLst>
              <a:ext uri="{FF2B5EF4-FFF2-40B4-BE49-F238E27FC236}">
                <a16:creationId xmlns:a16="http://schemas.microsoft.com/office/drawing/2014/main" id="{77235EF2-D180-84D6-F727-4DB914573AA2}"/>
              </a:ext>
            </a:extLst>
          </p:cNvPr>
          <p:cNvGrpSpPr/>
          <p:nvPr/>
        </p:nvGrpSpPr>
        <p:grpSpPr>
          <a:xfrm>
            <a:off x="159943" y="194362"/>
            <a:ext cx="2650370" cy="481698"/>
            <a:chOff x="0" y="0"/>
            <a:chExt cx="3533827" cy="642264"/>
          </a:xfrm>
        </p:grpSpPr>
        <p:sp>
          <p:nvSpPr>
            <p:cNvPr id="40" name="TextBox 9">
              <a:extLst>
                <a:ext uri="{FF2B5EF4-FFF2-40B4-BE49-F238E27FC236}">
                  <a16:creationId xmlns:a16="http://schemas.microsoft.com/office/drawing/2014/main" id="{F08EF3AE-DE6E-767C-242A-76721339F216}"/>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41" name="Picture 10">
              <a:extLst>
                <a:ext uri="{FF2B5EF4-FFF2-40B4-BE49-F238E27FC236}">
                  <a16:creationId xmlns:a16="http://schemas.microsoft.com/office/drawing/2014/main" id="{88E216E1-265B-4C3C-1F64-B9E6DCACFE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0" y="0"/>
              <a:ext cx="613363" cy="642264"/>
            </a:xfrm>
            <a:prstGeom prst="rect">
              <a:avLst/>
            </a:prstGeom>
          </p:spPr>
        </p:pic>
        <p:pic>
          <p:nvPicPr>
            <p:cNvPr id="42" name="Picture 11">
              <a:extLst>
                <a:ext uri="{FF2B5EF4-FFF2-40B4-BE49-F238E27FC236}">
                  <a16:creationId xmlns:a16="http://schemas.microsoft.com/office/drawing/2014/main" id="{30C83C49-E733-4460-CC9A-FE26511FEC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138844" y="203723"/>
              <a:ext cx="321445" cy="218984"/>
            </a:xfrm>
            <a:prstGeom prst="rect">
              <a:avLst/>
            </a:prstGeom>
          </p:spPr>
        </p:pic>
      </p:grpSp>
      <p:sp>
        <p:nvSpPr>
          <p:cNvPr id="43" name="TextBox 8">
            <a:extLst>
              <a:ext uri="{FF2B5EF4-FFF2-40B4-BE49-F238E27FC236}">
                <a16:creationId xmlns:a16="http://schemas.microsoft.com/office/drawing/2014/main" id="{974954E9-EEA3-12D4-BD9F-A6C68DAF12D6}"/>
              </a:ext>
            </a:extLst>
          </p:cNvPr>
          <p:cNvSpPr txBox="1"/>
          <p:nvPr/>
        </p:nvSpPr>
        <p:spPr>
          <a:xfrm>
            <a:off x="-304800" y="-1687523"/>
            <a:ext cx="7083343" cy="927500"/>
          </a:xfrm>
          <a:prstGeom prst="rect">
            <a:avLst/>
          </a:prstGeom>
        </p:spPr>
        <p:txBody>
          <a:bodyPr lIns="0" tIns="0" rIns="0" bIns="0" rtlCol="0" anchor="t">
            <a:spAutoFit/>
          </a:bodyPr>
          <a:lstStyle/>
          <a:p>
            <a:pPr algn="ctr">
              <a:lnSpc>
                <a:spcPts val="6930"/>
              </a:lnSpc>
            </a:pPr>
            <a:r>
              <a:rPr lang="en-US" sz="6865" spc="480" dirty="0" err="1">
                <a:solidFill>
                  <a:srgbClr val="000000"/>
                </a:solidFill>
                <a:ea typeface="华文行楷" panose="02010800040101010101" charset="-122"/>
              </a:rPr>
              <a:t>解决思路</a:t>
            </a:r>
            <a:endParaRPr lang="en-US" sz="6865" spc="480" dirty="0">
              <a:solidFill>
                <a:srgbClr val="000000"/>
              </a:solidFill>
              <a:ea typeface="华文行楷" panose="02010800040101010101" charset="-122"/>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445135" y="887095"/>
            <a:ext cx="6427470" cy="8930640"/>
            <a:chOff x="701" y="1397"/>
            <a:chExt cx="10122" cy="14064"/>
          </a:xfrm>
        </p:grpSpPr>
        <p:grpSp>
          <p:nvGrpSpPr>
            <p:cNvPr id="3" name="Group 3"/>
            <p:cNvGrpSpPr/>
            <p:nvPr/>
          </p:nvGrpSpPr>
          <p:grpSpPr>
            <a:xfrm>
              <a:off x="701" y="1397"/>
              <a:ext cx="10122" cy="14064"/>
              <a:chOff x="0" y="0"/>
              <a:chExt cx="1692774" cy="2352088"/>
            </a:xfrm>
          </p:grpSpPr>
          <p:sp>
            <p:nvSpPr>
              <p:cNvPr id="4" name="Freeform 4"/>
              <p:cNvSpPr/>
              <p:nvPr/>
            </p:nvSpPr>
            <p:spPr>
              <a:xfrm>
                <a:off x="0" y="0"/>
                <a:ext cx="1692774" cy="2352088"/>
              </a:xfrm>
              <a:custGeom>
                <a:avLst/>
                <a:gdLst/>
                <a:ahLst/>
                <a:cxnLst/>
                <a:rect l="l" t="t" r="r" b="b"/>
                <a:pathLst>
                  <a:path w="1692774" h="2352088">
                    <a:moveTo>
                      <a:pt x="61432" y="0"/>
                    </a:moveTo>
                    <a:lnTo>
                      <a:pt x="1631342" y="0"/>
                    </a:lnTo>
                    <a:cubicBezTo>
                      <a:pt x="1647635" y="0"/>
                      <a:pt x="1663261" y="6472"/>
                      <a:pt x="1674781" y="17993"/>
                    </a:cubicBezTo>
                    <a:cubicBezTo>
                      <a:pt x="1686302" y="29514"/>
                      <a:pt x="1692774" y="45139"/>
                      <a:pt x="1692774" y="61432"/>
                    </a:cubicBezTo>
                    <a:lnTo>
                      <a:pt x="1692774" y="2290656"/>
                    </a:lnTo>
                    <a:cubicBezTo>
                      <a:pt x="1692774" y="2306949"/>
                      <a:pt x="1686302" y="2322574"/>
                      <a:pt x="1674781" y="2334095"/>
                    </a:cubicBezTo>
                    <a:cubicBezTo>
                      <a:pt x="1663261" y="2345616"/>
                      <a:pt x="1647635" y="2352088"/>
                      <a:pt x="1631342" y="2352088"/>
                    </a:cubicBezTo>
                    <a:lnTo>
                      <a:pt x="61432" y="2352088"/>
                    </a:lnTo>
                    <a:cubicBezTo>
                      <a:pt x="45139" y="2352088"/>
                      <a:pt x="29514" y="2345616"/>
                      <a:pt x="17993" y="2334095"/>
                    </a:cubicBezTo>
                    <a:cubicBezTo>
                      <a:pt x="6472" y="2322574"/>
                      <a:pt x="0" y="2306949"/>
                      <a:pt x="0" y="2290656"/>
                    </a:cubicBezTo>
                    <a:lnTo>
                      <a:pt x="0" y="61432"/>
                    </a:lnTo>
                    <a:cubicBezTo>
                      <a:pt x="0" y="45139"/>
                      <a:pt x="6472" y="29514"/>
                      <a:pt x="17993" y="17993"/>
                    </a:cubicBezTo>
                    <a:cubicBezTo>
                      <a:pt x="29514" y="6472"/>
                      <a:pt x="45139" y="0"/>
                      <a:pt x="61432" y="0"/>
                    </a:cubicBezTo>
                    <a:close/>
                  </a:path>
                </a:pathLst>
              </a:custGeom>
              <a:solidFill>
                <a:srgbClr val="EF988A"/>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60"/>
                  </a:lnSpc>
                </a:pPr>
                <a:r>
                  <a:rPr lang="en-US" sz="2400" spc="143">
                    <a:solidFill>
                      <a:srgbClr val="FFFFFF"/>
                    </a:solidFill>
                    <a:latin typeface="字由点字山水行楷" panose="00020600040101010101" charset="-122"/>
                  </a:rPr>
                  <a:t> </a:t>
                </a:r>
              </a:p>
            </p:txBody>
          </p:sp>
        </p:grpSp>
        <p:sp>
          <p:nvSpPr>
            <p:cNvPr id="6" name="TextBox 6"/>
            <p:cNvSpPr txBox="1"/>
            <p:nvPr/>
          </p:nvSpPr>
          <p:spPr>
            <a:xfrm>
              <a:off x="1022" y="4278"/>
              <a:ext cx="9479" cy="9667"/>
            </a:xfrm>
            <a:prstGeom prst="rect">
              <a:avLst/>
            </a:prstGeom>
          </p:spPr>
          <p:txBody>
            <a:bodyPr lIns="0" tIns="0" rIns="0" bIns="0" rtlCol="0" anchor="t">
              <a:spAutoFit/>
            </a:bodyPr>
            <a:lstStyle/>
            <a:p>
              <a:pPr>
                <a:lnSpc>
                  <a:spcPts val="2875"/>
                </a:lnSpc>
              </a:pPr>
              <a:r>
                <a:rPr lang="en-US" sz="2050" dirty="0">
                  <a:solidFill>
                    <a:srgbClr val="000000"/>
                  </a:solidFill>
                  <a:latin typeface="思源宋体" panose="02020400000000000000" charset="-122"/>
                </a:rPr>
                <a:t>     为缓解学校的安保压力，实现对校园危险行为与危险区域的实时监测，本系统采用yolov5算法与摄像头硬件相结合的方式，实现智能校园安全保障系统。本系统分为两个层面：</a:t>
              </a:r>
            </a:p>
            <a:p>
              <a:pPr>
                <a:lnSpc>
                  <a:spcPts val="2875"/>
                </a:lnSpc>
              </a:pPr>
              <a:r>
                <a:rPr lang="en-US" sz="2050" dirty="0">
                  <a:solidFill>
                    <a:srgbClr val="000000"/>
                  </a:solidFill>
                  <a:latin typeface="思源宋体" panose="02020400000000000000" charset="-122"/>
                </a:rPr>
                <a:t>     </a:t>
              </a:r>
              <a:r>
                <a:rPr lang="en-US" sz="2050" dirty="0">
                  <a:solidFill>
                    <a:srgbClr val="000000"/>
                  </a:solidFill>
                  <a:latin typeface="思源宋体 Bold" panose="02020500000000000000" charset="-122"/>
                </a:rPr>
                <a:t>1) 微信小程序端：</a:t>
              </a:r>
              <a:r>
                <a:rPr lang="en-US" sz="2050" dirty="0">
                  <a:solidFill>
                    <a:srgbClr val="000000"/>
                  </a:solidFill>
                  <a:ea typeface="思源宋体" panose="02020400000000000000" charset="-122"/>
                </a:rPr>
                <a:t>微信小程序端的主要服务对象为学校安保人员，当摄像头捕捉到危险行为会向安保人员发送告警信息，安保人员进入小程序即可查看事件详细信息并进行相应处理。</a:t>
              </a:r>
            </a:p>
            <a:p>
              <a:pPr>
                <a:lnSpc>
                  <a:spcPts val="2875"/>
                </a:lnSpc>
              </a:pPr>
              <a:r>
                <a:rPr lang="en-US" sz="2050" dirty="0">
                  <a:solidFill>
                    <a:srgbClr val="000000"/>
                  </a:solidFill>
                  <a:latin typeface="思源宋体" panose="02020400000000000000" charset="-122"/>
                </a:rPr>
                <a:t>    </a:t>
              </a:r>
              <a:r>
                <a:rPr lang="en-US" sz="2050" dirty="0">
                  <a:solidFill>
                    <a:srgbClr val="000000"/>
                  </a:solidFill>
                  <a:latin typeface="思源宋体 Bold" panose="02020500000000000000" charset="-122"/>
                </a:rPr>
                <a:t> 2) 网页端：</a:t>
              </a:r>
              <a:r>
                <a:rPr lang="en-US" sz="2050" dirty="0">
                  <a:solidFill>
                    <a:srgbClr val="000000"/>
                  </a:solidFill>
                  <a:ea typeface="思源宋体" panose="02020400000000000000" charset="-122"/>
                </a:rPr>
                <a:t>网页端通过数字大屏直观展示校园内的安防管理，如摄像头分布区域，在线安保人数等。同时网页端可以进行实时监控，对于校园内发生的危险行为进行及时的监测和处理。不仅如此，网页端可以管理安保人员和告警事件，可视化分析告警事件。为节约成本，本系统实现摄像头的复用功能，摄像头可以选择不同的识别模式，同时，用户可以上传自己的数据集通过本系统模型进行训练。</a:t>
              </a:r>
            </a:p>
            <a:p>
              <a:pPr>
                <a:lnSpc>
                  <a:spcPts val="2875"/>
                </a:lnSpc>
              </a:pPr>
              <a:endParaRPr lang="en-US" sz="2050" dirty="0">
                <a:solidFill>
                  <a:srgbClr val="000000"/>
                </a:solidFill>
                <a:ea typeface="思源宋体" panose="02020400000000000000" charset="-122"/>
              </a:endParaRPr>
            </a:p>
          </p:txBody>
        </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2" y="1420"/>
              <a:ext cx="1982" cy="1240"/>
            </a:xfrm>
            <a:prstGeom prst="rect">
              <a:avLst/>
            </a:prstGeom>
          </p:spPr>
        </p:pic>
      </p:grpSp>
      <p:sp>
        <p:nvSpPr>
          <p:cNvPr id="8" name="TextBox 8"/>
          <p:cNvSpPr txBox="1"/>
          <p:nvPr/>
        </p:nvSpPr>
        <p:spPr>
          <a:xfrm>
            <a:off x="0" y="1409468"/>
            <a:ext cx="7083343" cy="927500"/>
          </a:xfrm>
          <a:prstGeom prst="rect">
            <a:avLst/>
          </a:prstGeom>
        </p:spPr>
        <p:txBody>
          <a:bodyPr lIns="0" tIns="0" rIns="0" bIns="0" rtlCol="0" anchor="t">
            <a:spAutoFit/>
          </a:bodyPr>
          <a:lstStyle/>
          <a:p>
            <a:pPr algn="ctr">
              <a:lnSpc>
                <a:spcPts val="6930"/>
              </a:lnSpc>
            </a:pPr>
            <a:r>
              <a:rPr lang="en-US" sz="6865" spc="480" dirty="0" err="1">
                <a:solidFill>
                  <a:srgbClr val="000000"/>
                </a:solidFill>
                <a:ea typeface="华文行楷" panose="02010800040101010101" charset="-122"/>
              </a:rPr>
              <a:t>解决思路</a:t>
            </a:r>
            <a:endParaRPr lang="en-US" sz="6865" spc="480" dirty="0">
              <a:solidFill>
                <a:srgbClr val="000000"/>
              </a:solidFill>
              <a:ea typeface="华文行楷" panose="02010800040101010101" charset="-122"/>
            </a:endParaRPr>
          </a:p>
        </p:txBody>
      </p:sp>
      <p:pic>
        <p:nvPicPr>
          <p:cNvPr id="15"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621000" y="6262623"/>
            <a:ext cx="4343564" cy="3854579"/>
          </a:xfrm>
          <a:prstGeom prst="rect">
            <a:avLst/>
          </a:prstGeom>
        </p:spPr>
      </p:pic>
      <p:grpSp>
        <p:nvGrpSpPr>
          <p:cNvPr id="14" name="Group 8">
            <a:extLst>
              <a:ext uri="{FF2B5EF4-FFF2-40B4-BE49-F238E27FC236}">
                <a16:creationId xmlns:a16="http://schemas.microsoft.com/office/drawing/2014/main" id="{60855782-094B-C879-E6D8-F3523D9C6E27}"/>
              </a:ext>
            </a:extLst>
          </p:cNvPr>
          <p:cNvGrpSpPr/>
          <p:nvPr/>
        </p:nvGrpSpPr>
        <p:grpSpPr>
          <a:xfrm>
            <a:off x="159943" y="194362"/>
            <a:ext cx="2650370" cy="481698"/>
            <a:chOff x="0" y="0"/>
            <a:chExt cx="3533827" cy="642264"/>
          </a:xfrm>
        </p:grpSpPr>
        <p:sp>
          <p:nvSpPr>
            <p:cNvPr id="19" name="TextBox 9">
              <a:extLst>
                <a:ext uri="{FF2B5EF4-FFF2-40B4-BE49-F238E27FC236}">
                  <a16:creationId xmlns:a16="http://schemas.microsoft.com/office/drawing/2014/main" id="{43688ED3-04FF-90F3-A87C-0D7454504083}"/>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20" name="Picture 10">
              <a:extLst>
                <a:ext uri="{FF2B5EF4-FFF2-40B4-BE49-F238E27FC236}">
                  <a16:creationId xmlns:a16="http://schemas.microsoft.com/office/drawing/2014/main" id="{087C52EB-090B-5208-6D7B-06DA27C16D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613363" cy="642264"/>
            </a:xfrm>
            <a:prstGeom prst="rect">
              <a:avLst/>
            </a:prstGeom>
          </p:spPr>
        </p:pic>
        <p:pic>
          <p:nvPicPr>
            <p:cNvPr id="21" name="Picture 11">
              <a:extLst>
                <a:ext uri="{FF2B5EF4-FFF2-40B4-BE49-F238E27FC236}">
                  <a16:creationId xmlns:a16="http://schemas.microsoft.com/office/drawing/2014/main" id="{94A5BC0B-0DFA-0D21-7F04-EE6BD08084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8844" y="203723"/>
              <a:ext cx="321445" cy="218984"/>
            </a:xfrm>
            <a:prstGeom prst="rect">
              <a:avLst/>
            </a:prstGeom>
          </p:spPr>
        </p:pic>
      </p:grpSp>
      <p:pic>
        <p:nvPicPr>
          <p:cNvPr id="9" name="图片 8">
            <a:extLst>
              <a:ext uri="{FF2B5EF4-FFF2-40B4-BE49-F238E27FC236}">
                <a16:creationId xmlns:a16="http://schemas.microsoft.com/office/drawing/2014/main" id="{9EB298B4-DA4E-5B47-FC50-BFE568C316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060400" y="2186386"/>
            <a:ext cx="6172200" cy="1949116"/>
          </a:xfrm>
          <a:prstGeom prst="rect">
            <a:avLst/>
          </a:prstGeom>
        </p:spPr>
      </p:pic>
      <p:pic>
        <p:nvPicPr>
          <p:cNvPr id="11" name="图片 10">
            <a:extLst>
              <a:ext uri="{FF2B5EF4-FFF2-40B4-BE49-F238E27FC236}">
                <a16:creationId xmlns:a16="http://schemas.microsoft.com/office/drawing/2014/main" id="{230EE565-DE0D-AEF3-47C2-B474602257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53400" y="1306606"/>
            <a:ext cx="8842495" cy="69768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83121" y="2174936"/>
            <a:ext cx="6157836" cy="5464606"/>
          </a:xfrm>
          <a:prstGeom prst="rect">
            <a:avLst/>
          </a:prstGeom>
        </p:spPr>
      </p:pic>
      <p:pic>
        <p:nvPicPr>
          <p:cNvPr id="3" name="Picture 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7424" b="52651"/>
          <a:stretch>
            <a:fillRect/>
          </a:stretch>
        </p:blipFill>
        <p:spPr>
          <a:xfrm rot="5474077">
            <a:off x="6958312" y="5353486"/>
            <a:ext cx="3846007" cy="47625"/>
          </a:xfrm>
          <a:prstGeom prst="rect">
            <a:avLst/>
          </a:prstGeom>
        </p:spPr>
      </p:pic>
      <p:pic>
        <p:nvPicPr>
          <p:cNvPr id="4" name="Picture 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648411" y="3575661"/>
            <a:ext cx="2025877" cy="2725201"/>
          </a:xfrm>
          <a:prstGeom prst="rect">
            <a:avLst/>
          </a:prstGeom>
        </p:spPr>
      </p:pic>
      <p:grpSp>
        <p:nvGrpSpPr>
          <p:cNvPr id="14" name="Group 8">
            <a:extLst>
              <a:ext uri="{FF2B5EF4-FFF2-40B4-BE49-F238E27FC236}">
                <a16:creationId xmlns:a16="http://schemas.microsoft.com/office/drawing/2014/main" id="{ADDFBAFE-F67B-F7BD-A47F-8BCC56B033AB}"/>
              </a:ext>
            </a:extLst>
          </p:cNvPr>
          <p:cNvGrpSpPr/>
          <p:nvPr/>
        </p:nvGrpSpPr>
        <p:grpSpPr>
          <a:xfrm>
            <a:off x="159943" y="194362"/>
            <a:ext cx="2650370" cy="481698"/>
            <a:chOff x="0" y="0"/>
            <a:chExt cx="3533827" cy="642264"/>
          </a:xfrm>
        </p:grpSpPr>
        <p:sp>
          <p:nvSpPr>
            <p:cNvPr id="15" name="TextBox 9">
              <a:extLst>
                <a:ext uri="{FF2B5EF4-FFF2-40B4-BE49-F238E27FC236}">
                  <a16:creationId xmlns:a16="http://schemas.microsoft.com/office/drawing/2014/main" id="{1086DB69-6A93-0CD0-C17C-24F9F8E5FDD8}"/>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6" name="Picture 10">
              <a:extLst>
                <a:ext uri="{FF2B5EF4-FFF2-40B4-BE49-F238E27FC236}">
                  <a16:creationId xmlns:a16="http://schemas.microsoft.com/office/drawing/2014/main" id="{1CCF7A35-9B91-BACB-77DA-2CD266083D5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0" y="0"/>
              <a:ext cx="613363" cy="642264"/>
            </a:xfrm>
            <a:prstGeom prst="rect">
              <a:avLst/>
            </a:prstGeom>
          </p:spPr>
        </p:pic>
        <p:pic>
          <p:nvPicPr>
            <p:cNvPr id="19" name="Picture 11">
              <a:extLst>
                <a:ext uri="{FF2B5EF4-FFF2-40B4-BE49-F238E27FC236}">
                  <a16:creationId xmlns:a16="http://schemas.microsoft.com/office/drawing/2014/main" id="{5FAF530A-666F-EE40-6AC4-E047735DBC5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38844" y="203723"/>
              <a:ext cx="321445" cy="218984"/>
            </a:xfrm>
            <a:prstGeom prst="rect">
              <a:avLst/>
            </a:prstGeom>
          </p:spPr>
        </p:pic>
      </p:grpSp>
      <p:sp>
        <p:nvSpPr>
          <p:cNvPr id="20" name="文本框 19">
            <a:extLst>
              <a:ext uri="{FF2B5EF4-FFF2-40B4-BE49-F238E27FC236}">
                <a16:creationId xmlns:a16="http://schemas.microsoft.com/office/drawing/2014/main" id="{D1F9D6ED-289D-7156-EB92-C1170D45010E}"/>
              </a:ext>
            </a:extLst>
          </p:cNvPr>
          <p:cNvSpPr txBox="1"/>
          <p:nvPr>
            <p:custDataLst>
              <p:tags r:id="rId1"/>
            </p:custDataLst>
          </p:nvPr>
        </p:nvSpPr>
        <p:spPr>
          <a:xfrm rot="3877507" flipV="1">
            <a:off x="-11415539" y="3290094"/>
            <a:ext cx="1173850" cy="1696328"/>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Q2.3D</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建模的构思与实现</a:t>
            </a:r>
            <a:r>
              <a:rPr lang="zh-CN"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p>
        </p:txBody>
      </p:sp>
      <p:sp>
        <p:nvSpPr>
          <p:cNvPr id="21" name="文本框 20">
            <a:extLst>
              <a:ext uri="{FF2B5EF4-FFF2-40B4-BE49-F238E27FC236}">
                <a16:creationId xmlns:a16="http://schemas.microsoft.com/office/drawing/2014/main" id="{375A9CCB-9EDD-37E2-62A8-CF0E1DC0B87F}"/>
              </a:ext>
            </a:extLst>
          </p:cNvPr>
          <p:cNvSpPr txBox="1"/>
          <p:nvPr>
            <p:custDataLst>
              <p:tags r:id="rId2"/>
            </p:custDataLst>
          </p:nvPr>
        </p:nvSpPr>
        <p:spPr>
          <a:xfrm rot="3877507" flipV="1">
            <a:off x="-11415539" y="4560412"/>
            <a:ext cx="1173850" cy="1696328"/>
          </a:xfrm>
          <a:prstGeom prst="rect">
            <a:avLst/>
          </a:prstGeom>
          <a:noFill/>
        </p:spPr>
        <p:txBody>
          <a:bodyPr wrap="square" rtlCol="0">
            <a:noAutofit/>
            <a:scene3d>
              <a:camera prst="orthographicFront"/>
              <a:lightRig rig="threePt" dir="t"/>
            </a:scene3d>
          </a:bodyPr>
          <a:lstStyle/>
          <a:p>
            <a:r>
              <a:rPr lang="en-US" altLang="en-US" sz="240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Q3.</a:t>
            </a:r>
            <a:r>
              <a:rPr lang="zh-CN" altLang="en-US" sz="240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模型的实现与应用？</a:t>
            </a:r>
          </a:p>
        </p:txBody>
      </p:sp>
      <p:sp>
        <p:nvSpPr>
          <p:cNvPr id="22" name="文本框 21">
            <a:extLst>
              <a:ext uri="{FF2B5EF4-FFF2-40B4-BE49-F238E27FC236}">
                <a16:creationId xmlns:a16="http://schemas.microsoft.com/office/drawing/2014/main" id="{95665BF1-3DA6-0077-E27B-C52E351DBDA0}"/>
              </a:ext>
            </a:extLst>
          </p:cNvPr>
          <p:cNvSpPr txBox="1"/>
          <p:nvPr>
            <p:custDataLst>
              <p:tags r:id="rId3"/>
            </p:custDataLst>
          </p:nvPr>
        </p:nvSpPr>
        <p:spPr>
          <a:xfrm rot="3877507" flipV="1">
            <a:off x="-11415539" y="5726589"/>
            <a:ext cx="1333211" cy="1415887"/>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Q4.</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实时监控的实现与效果？</a:t>
            </a:r>
          </a:p>
        </p:txBody>
      </p:sp>
      <p:sp>
        <p:nvSpPr>
          <p:cNvPr id="23" name="文本框 22">
            <a:extLst>
              <a:ext uri="{FF2B5EF4-FFF2-40B4-BE49-F238E27FC236}">
                <a16:creationId xmlns:a16="http://schemas.microsoft.com/office/drawing/2014/main" id="{B9B7C162-5D0E-895F-69D6-AA27C195C815}"/>
              </a:ext>
            </a:extLst>
          </p:cNvPr>
          <p:cNvSpPr txBox="1"/>
          <p:nvPr>
            <p:custDataLst>
              <p:tags r:id="rId4"/>
            </p:custDataLst>
          </p:nvPr>
        </p:nvSpPr>
        <p:spPr>
          <a:xfrm rot="3877507" flipV="1">
            <a:off x="-11415539" y="6892765"/>
            <a:ext cx="1333211" cy="1415887"/>
          </a:xfrm>
          <a:prstGeom prst="rect">
            <a:avLst/>
          </a:prstGeom>
          <a:noFill/>
        </p:spPr>
        <p:txBody>
          <a:bodyPr wrap="square" rtlCol="0">
            <a:noAutofit/>
            <a:scene3d>
              <a:camera prst="orthographicFront"/>
              <a:lightRig rig="threePt" dir="t"/>
            </a:scene3d>
          </a:bodyPr>
          <a:lstStyle/>
          <a:p>
            <a:r>
              <a:rPr lang="en-US" altLang="en-US" sz="240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Q5.</a:t>
            </a:r>
            <a:r>
              <a:rPr lang="zh-CN" altLang="en-US" sz="240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如何与设备硬件结合？</a:t>
            </a:r>
          </a:p>
        </p:txBody>
      </p:sp>
      <p:sp>
        <p:nvSpPr>
          <p:cNvPr id="24" name="文本框 23" descr="7b0a20202020227461726765744d6f64756c65223a202270726f636573734f6e6c696e65466f6e7473220a7d0a">
            <a:extLst>
              <a:ext uri="{FF2B5EF4-FFF2-40B4-BE49-F238E27FC236}">
                <a16:creationId xmlns:a16="http://schemas.microsoft.com/office/drawing/2014/main" id="{A79CE316-7627-9A5C-8EFA-FE973626D1BA}"/>
              </a:ext>
            </a:extLst>
          </p:cNvPr>
          <p:cNvSpPr txBox="1"/>
          <p:nvPr>
            <p:custDataLst>
              <p:tags r:id="rId5"/>
            </p:custDataLst>
          </p:nvPr>
        </p:nvSpPr>
        <p:spPr>
          <a:xfrm rot="3877507" flipV="1">
            <a:off x="-11415538" y="2019776"/>
            <a:ext cx="1234432" cy="1696328"/>
          </a:xfrm>
          <a:prstGeom prst="rect">
            <a:avLst/>
          </a:prstGeom>
          <a:noFill/>
        </p:spPr>
        <p:txBody>
          <a:bodyPr wrap="square" rtlCol="0">
            <a:noAutofit/>
            <a:scene3d>
              <a:camera prst="orthographicFront"/>
              <a:lightRig rig="threePt" dir="t"/>
            </a:scene3d>
          </a:bodyPr>
          <a:lstStyle/>
          <a:p>
            <a:r>
              <a:rPr 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方正黑体简体" panose="02000000000000000000" charset="-122"/>
              </a:rPr>
              <a:t>Q1.告警事件处理与管理</a:t>
            </a:r>
            <a:r>
              <a:rPr 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endParaRPr lang="en-US"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endParaRPr>
          </a:p>
        </p:txBody>
      </p:sp>
      <p:sp>
        <p:nvSpPr>
          <p:cNvPr id="25" name="矩形: 圆角 24">
            <a:extLst>
              <a:ext uri="{FF2B5EF4-FFF2-40B4-BE49-F238E27FC236}">
                <a16:creationId xmlns:a16="http://schemas.microsoft.com/office/drawing/2014/main" id="{A3A3960B-ACAB-346C-86C6-9B0A33003C83}"/>
              </a:ext>
            </a:extLst>
          </p:cNvPr>
          <p:cNvSpPr/>
          <p:nvPr/>
        </p:nvSpPr>
        <p:spPr>
          <a:xfrm rot="3877507">
            <a:off x="-11400555" y="3508586"/>
            <a:ext cx="1333211" cy="3269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CA7AEE3C-6D6D-50F9-6AF9-C8D676E92DF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41445" y="3162300"/>
            <a:ext cx="8149777" cy="25736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2A7CAFD-775A-2D00-C60B-AC1A22C13DE6}"/>
              </a:ext>
            </a:extLst>
          </p:cNvPr>
          <p:cNvSpPr/>
          <p:nvPr/>
        </p:nvSpPr>
        <p:spPr>
          <a:xfrm>
            <a:off x="152400" y="1415716"/>
            <a:ext cx="4114877" cy="68059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8">
            <a:extLst>
              <a:ext uri="{FF2B5EF4-FFF2-40B4-BE49-F238E27FC236}">
                <a16:creationId xmlns:a16="http://schemas.microsoft.com/office/drawing/2014/main" id="{472A11AE-B660-AD8F-ED62-1E610FA3EB23}"/>
              </a:ext>
            </a:extLst>
          </p:cNvPr>
          <p:cNvGrpSpPr/>
          <p:nvPr/>
        </p:nvGrpSpPr>
        <p:grpSpPr>
          <a:xfrm>
            <a:off x="159943" y="194362"/>
            <a:ext cx="2650370" cy="481698"/>
            <a:chOff x="0" y="0"/>
            <a:chExt cx="3533827" cy="642264"/>
          </a:xfrm>
        </p:grpSpPr>
        <p:sp>
          <p:nvSpPr>
            <p:cNvPr id="9" name="TextBox 9">
              <a:extLst>
                <a:ext uri="{FF2B5EF4-FFF2-40B4-BE49-F238E27FC236}">
                  <a16:creationId xmlns:a16="http://schemas.microsoft.com/office/drawing/2014/main" id="{DED358A9-485D-2DB2-072D-9C10ACA91416}"/>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9" name="Picture 10">
              <a:extLst>
                <a:ext uri="{FF2B5EF4-FFF2-40B4-BE49-F238E27FC236}">
                  <a16:creationId xmlns:a16="http://schemas.microsoft.com/office/drawing/2014/main" id="{54859D53-84B0-2E2A-4EE3-4C1B9CCEBE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613363" cy="642264"/>
            </a:xfrm>
            <a:prstGeom prst="rect">
              <a:avLst/>
            </a:prstGeom>
          </p:spPr>
        </p:pic>
        <p:pic>
          <p:nvPicPr>
            <p:cNvPr id="20" name="Picture 11">
              <a:extLst>
                <a:ext uri="{FF2B5EF4-FFF2-40B4-BE49-F238E27FC236}">
                  <a16:creationId xmlns:a16="http://schemas.microsoft.com/office/drawing/2014/main" id="{9C34B18E-1878-019A-B20B-817821C8F3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8844" y="203723"/>
              <a:ext cx="321445" cy="218984"/>
            </a:xfrm>
            <a:prstGeom prst="rect">
              <a:avLst/>
            </a:prstGeom>
          </p:spPr>
        </p:pic>
      </p:grpSp>
      <p:sp>
        <p:nvSpPr>
          <p:cNvPr id="25" name="矩形: 圆角 24">
            <a:extLst>
              <a:ext uri="{FF2B5EF4-FFF2-40B4-BE49-F238E27FC236}">
                <a16:creationId xmlns:a16="http://schemas.microsoft.com/office/drawing/2014/main" id="{CC34D65D-F415-C1D7-A10E-4721754BCE4F}"/>
              </a:ext>
            </a:extLst>
          </p:cNvPr>
          <p:cNvSpPr/>
          <p:nvPr/>
        </p:nvSpPr>
        <p:spPr>
          <a:xfrm>
            <a:off x="216000" y="2380222"/>
            <a:ext cx="3810934" cy="83439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1"/>
            </p:custDataLst>
          </p:nvPr>
        </p:nvSpPr>
        <p:spPr>
          <a:xfrm>
            <a:off x="140846" y="3896795"/>
            <a:ext cx="3629660" cy="62992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Q2.3D</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建模的构思与实现</a:t>
            </a:r>
            <a:r>
              <a:rPr lang="zh-CN"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p>
        </p:txBody>
      </p:sp>
      <p:sp>
        <p:nvSpPr>
          <p:cNvPr id="11" name="文本框 10"/>
          <p:cNvSpPr txBox="1"/>
          <p:nvPr>
            <p:custDataLst>
              <p:tags r:id="rId2"/>
            </p:custDataLst>
          </p:nvPr>
        </p:nvSpPr>
        <p:spPr>
          <a:xfrm>
            <a:off x="140846" y="5208897"/>
            <a:ext cx="3629660" cy="62992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Q3.</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模型的实现与应用？</a:t>
            </a:r>
          </a:p>
        </p:txBody>
      </p:sp>
      <p:sp>
        <p:nvSpPr>
          <p:cNvPr id="12" name="文本框 11"/>
          <p:cNvSpPr txBox="1"/>
          <p:nvPr>
            <p:custDataLst>
              <p:tags r:id="rId3"/>
            </p:custDataLst>
          </p:nvPr>
        </p:nvSpPr>
        <p:spPr>
          <a:xfrm>
            <a:off x="140846" y="6521000"/>
            <a:ext cx="4122420" cy="52578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Q4.</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实时监控的实现与效果？</a:t>
            </a:r>
          </a:p>
        </p:txBody>
      </p:sp>
      <p:sp>
        <p:nvSpPr>
          <p:cNvPr id="23" name="文本框 22" descr="7b0a20202020227461726765744d6f64756c65223a202270726f636573734f6e6c696e65466f6e7473220a7d0a">
            <a:extLst>
              <a:ext uri="{FF2B5EF4-FFF2-40B4-BE49-F238E27FC236}">
                <a16:creationId xmlns:a16="http://schemas.microsoft.com/office/drawing/2014/main" id="{6237B6A4-0A6A-E1DA-2D73-83A881D11E00}"/>
              </a:ext>
            </a:extLst>
          </p:cNvPr>
          <p:cNvSpPr txBox="1"/>
          <p:nvPr>
            <p:custDataLst>
              <p:tags r:id="rId4"/>
            </p:custDataLst>
          </p:nvPr>
        </p:nvSpPr>
        <p:spPr>
          <a:xfrm>
            <a:off x="140846" y="2584693"/>
            <a:ext cx="3816985" cy="629920"/>
          </a:xfrm>
          <a:prstGeom prst="rect">
            <a:avLst/>
          </a:prstGeom>
          <a:noFill/>
        </p:spPr>
        <p:txBody>
          <a:bodyPr wrap="square" rtlCol="0">
            <a:noAutofit/>
            <a:scene3d>
              <a:camera prst="orthographicFront"/>
              <a:lightRig rig="threePt" dir="t"/>
            </a:scene3d>
          </a:bodyPr>
          <a:lstStyle/>
          <a:p>
            <a:r>
              <a:rPr 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方正黑体简体" panose="02000000000000000000" charset="-122"/>
              </a:rPr>
              <a:t>Q1.告警事件处理与管理</a:t>
            </a:r>
            <a:r>
              <a:rPr 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endParaRPr lang="en-US"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endParaRPr>
          </a:p>
        </p:txBody>
      </p:sp>
      <p:pic>
        <p:nvPicPr>
          <p:cNvPr id="27" name="Picture 2">
            <a:extLst>
              <a:ext uri="{FF2B5EF4-FFF2-40B4-BE49-F238E27FC236}">
                <a16:creationId xmlns:a16="http://schemas.microsoft.com/office/drawing/2014/main" id="{BB63DB1C-0E3F-3E6C-D616-0C8117B2626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8973800" y="329325"/>
            <a:ext cx="2774479" cy="2462137"/>
          </a:xfrm>
          <a:prstGeom prst="rect">
            <a:avLst/>
          </a:prstGeom>
        </p:spPr>
      </p:pic>
      <p:sp>
        <p:nvSpPr>
          <p:cNvPr id="3" name="文本框 2">
            <a:extLst>
              <a:ext uri="{FF2B5EF4-FFF2-40B4-BE49-F238E27FC236}">
                <a16:creationId xmlns:a16="http://schemas.microsoft.com/office/drawing/2014/main" id="{A002EBF0-7DCF-ECAA-9718-F82E27CD41A1}"/>
              </a:ext>
            </a:extLst>
          </p:cNvPr>
          <p:cNvSpPr txBox="1"/>
          <p:nvPr/>
        </p:nvSpPr>
        <p:spPr>
          <a:xfrm>
            <a:off x="4856290" y="676060"/>
            <a:ext cx="8053070" cy="6560820"/>
          </a:xfrm>
          <a:prstGeom prst="rect">
            <a:avLst/>
          </a:prstGeom>
          <a:noFill/>
        </p:spPr>
        <p:txBody>
          <a:bodyPr wrap="square" rtlCol="0">
            <a:noAutofit/>
          </a:bodyPr>
          <a:lstStyle/>
          <a:p>
            <a:r>
              <a:rPr lang="en-US" altLang="zh-CN" sz="2400" b="1" dirty="0">
                <a:latin typeface="+mn-ea"/>
                <a:cs typeface="+mn-ea"/>
              </a:rPr>
              <a:t>1</a:t>
            </a:r>
            <a:r>
              <a:rPr lang="zh-CN" altLang="en-US" sz="2400" b="1" dirty="0">
                <a:latin typeface="+mn-ea"/>
                <a:cs typeface="+mn-ea"/>
              </a:rPr>
              <a:t>）处理流程：</a:t>
            </a:r>
            <a:r>
              <a:rPr lang="zh-CN" altLang="en-US" sz="2400" dirty="0">
                <a:latin typeface="+mn-ea"/>
                <a:cs typeface="+mn-ea"/>
              </a:rPr>
              <a:t>算法端实时读取摄像头的视频流，当发现危险事件后，向后端发送信息，后端将报警事件发送至微信小程序，用户收到订阅消息，点击信息可进入小程序端进行处理，处理结果写回数据库。</a:t>
            </a:r>
          </a:p>
          <a:p>
            <a:r>
              <a:rPr lang="en-US" altLang="zh-CN" sz="2400" b="1" dirty="0">
                <a:latin typeface="+mn-ea"/>
                <a:cs typeface="+mn-ea"/>
              </a:rPr>
              <a:t>2</a:t>
            </a:r>
            <a:r>
              <a:rPr lang="zh-CN" altLang="en-US" sz="2400" b="1" dirty="0">
                <a:latin typeface="+mn-ea"/>
                <a:cs typeface="+mn-ea"/>
              </a:rPr>
              <a:t>）实现技术：</a:t>
            </a:r>
            <a:r>
              <a:rPr lang="zh-CN" altLang="en-US" sz="2400" dirty="0">
                <a:latin typeface="+mn-ea"/>
                <a:cs typeface="+mn-ea"/>
              </a:rPr>
              <a:t>当检测出危险事件时，则开始利用opencv保存一帧识别后的图片，并开始用opencv写入视频，写入的视频的fps与接入系统的摄像头的fps相同，视频产生后采用ffmpeg将视频进行转码为h264格式，以支持我们的系统可在ubuntu上部署。这样做的原因是，ubuntu默认不含有h264格式视频的编解码器，但存放在腾讯云的视频主要以h264格式为主且能被播放。当图片与视频均产生时，则调用云服务器的API发送请求，将获得的图片与视频发送到云服务器中，后端检测到有事件产生时则开始调用微信小程序的API将图片与视频以及摄像头包含的一些属性信息合并成模板消息推送到指定人员的微信。</a:t>
            </a:r>
          </a:p>
          <a:p>
            <a:r>
              <a:rPr lang="en-US" altLang="zh-CN" sz="2400" b="1" dirty="0">
                <a:latin typeface="+mn-ea"/>
                <a:cs typeface="+mn-ea"/>
              </a:rPr>
              <a:t>3</a:t>
            </a:r>
            <a:r>
              <a:rPr lang="zh-CN" altLang="en-US" sz="2400" b="1" dirty="0">
                <a:latin typeface="+mn-ea"/>
                <a:cs typeface="+mn-ea"/>
              </a:rPr>
              <a:t>）事件管理：</a:t>
            </a:r>
          </a:p>
          <a:p>
            <a:r>
              <a:rPr lang="zh-CN" altLang="en-US" sz="2400" dirty="0">
                <a:latin typeface="+mn-ea"/>
                <a:cs typeface="+mn-ea"/>
              </a:rPr>
              <a:t>安保人员可以使用微信小程序通过填写处理意见对对未来得及处理的事件进行重新处理，也可以查看突发事件的详细信息。</a:t>
            </a:r>
          </a:p>
          <a:p>
            <a:r>
              <a:rPr lang="zh-CN" altLang="en-US" sz="2400" dirty="0">
                <a:latin typeface="+mn-ea"/>
                <a:cs typeface="+mn-ea"/>
              </a:rPr>
              <a:t>后台管理员在网页端对事件进行统一管理，智安之眼提供多样的事件管理功能，支持事件通知、多条件事件查询、导出事件报表、查看事件详细信息。本系统提供两种导出告警事件报表功能，第一种为一个报表文件只能含有一个事件，导出文件格式为.pdf；第二种为一个报表文件包含当前条件下的所有事件的信息，导出文件格式为.xls。</a:t>
            </a:r>
          </a:p>
        </p:txBody>
      </p:sp>
      <p:pic>
        <p:nvPicPr>
          <p:cNvPr id="5" name="4月16日(4)">
            <a:extLst>
              <a:ext uri="{FF2B5EF4-FFF2-40B4-BE49-F238E27FC236}">
                <a16:creationId xmlns:a16="http://schemas.microsoft.com/office/drawing/2014/main" id="{3A56F83F-6537-7A54-1305-D80EB8176B9A}"/>
              </a:ext>
            </a:extLst>
          </p:cNvPr>
          <p:cNvPicPr/>
          <p:nvPr>
            <a:videoFile r:link="rId6"/>
            <p:extLst>
              <p:ext uri="{DAA4B4D4-6D71-4841-9C94-3DE7FCFB9230}">
                <p14:media xmlns:p14="http://schemas.microsoft.com/office/powerpoint/2010/main" r:embed="rId5"/>
              </p:ext>
            </p:extLst>
          </p:nvPr>
        </p:nvPicPr>
        <p:blipFill>
          <a:blip r:embed="rId14"/>
          <a:stretch>
            <a:fillRect/>
          </a:stretch>
        </p:blipFill>
        <p:spPr>
          <a:xfrm>
            <a:off x="13191912" y="265422"/>
            <a:ext cx="4572000" cy="988695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9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additive="base">
                                        <p:cTn id="11" dur="1" fill="hold"/>
                                        <p:tgtEl>
                                          <p:spTgt spid="5"/>
                                        </p:tgtEl>
                                      </p:cBhvr>
                                    </p:cmd>
                                  </p:childTnLst>
                                </p:cTn>
                              </p:par>
                            </p:childTnLst>
                          </p:cTn>
                        </p:par>
                      </p:childTnLst>
                    </p:cTn>
                  </p:par>
                </p:childTnLst>
              </p:cTn>
              <p:nextCondLst>
                <p:cond evt="onClick" delay="0">
                  <p:tgtEl>
                    <p:spTgt spid="5"/>
                  </p:tgtEl>
                </p:cond>
              </p:nextCondLst>
            </p:seq>
            <p:video>
              <p:cMediaNode mute="1">
                <p:cTn id="12" fill="hold" display="1">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descr="7b0a20202020227461726765744d6f64756c65223a202270726f636573734f6e6c696e65466f6e7473220a7d0a">
            <a:extLst>
              <a:ext uri="{FF2B5EF4-FFF2-40B4-BE49-F238E27FC236}">
                <a16:creationId xmlns:a16="http://schemas.microsoft.com/office/drawing/2014/main" id="{2250A1F6-D628-C803-66D0-035BF0286DB0}"/>
              </a:ext>
            </a:extLst>
          </p:cNvPr>
          <p:cNvSpPr txBox="1"/>
          <p:nvPr/>
        </p:nvSpPr>
        <p:spPr>
          <a:xfrm>
            <a:off x="4936030" y="1565620"/>
            <a:ext cx="3710666" cy="3416320"/>
          </a:xfrm>
          <a:prstGeom prst="rect">
            <a:avLst/>
          </a:prstGeom>
          <a:noFill/>
        </p:spPr>
        <p:txBody>
          <a:bodyPr wrap="square" rtlCol="0" anchor="t">
            <a:spAutoFit/>
          </a:bodyPr>
          <a:lstStyle/>
          <a:p>
            <a:r>
              <a:rPr lang="en-US" altLang="zh-CN" sz="2400" b="1" dirty="0">
                <a:latin typeface="+mn-ea"/>
                <a:cs typeface="+mn-ea"/>
                <a:sym typeface="方正公文小标宋" panose="02000500000000000000" charset="-122"/>
              </a:rPr>
              <a:t>1</a:t>
            </a:r>
            <a:r>
              <a:rPr lang="zh-CN" altLang="en-US" sz="2400" b="1" dirty="0">
                <a:latin typeface="+mn-ea"/>
                <a:cs typeface="+mn-ea"/>
                <a:sym typeface="方正公文小标宋" panose="02000500000000000000" charset="-122"/>
              </a:rPr>
              <a:t>）构思：</a:t>
            </a:r>
          </a:p>
          <a:p>
            <a:r>
              <a:rPr lang="zh-CN" altLang="en-US" sz="2400" dirty="0">
                <a:latin typeface="+mn-ea"/>
                <a:cs typeface="+mn-ea"/>
                <a:sym typeface="方正公文小标宋" panose="02000500000000000000" charset="-122"/>
              </a:rPr>
              <a:t>通过3D建模校园场景，直观展示校园内的安防监控布置，当检测到有危险事件发生，会在三维地图模型中显示相应点位报警提示，以便能立即发现并做出相应处理。</a:t>
            </a:r>
          </a:p>
          <a:p>
            <a:endParaRPr lang="zh-CN" altLang="en-US" sz="2400" dirty="0">
              <a:latin typeface="+mn-ea"/>
              <a:cs typeface="+mn-ea"/>
              <a:sym typeface="方正公文小标宋" panose="02000500000000000000" charset="-122"/>
            </a:endParaRPr>
          </a:p>
        </p:txBody>
      </p:sp>
      <p:sp>
        <p:nvSpPr>
          <p:cNvPr id="24" name="矩形: 圆角 23">
            <a:extLst>
              <a:ext uri="{FF2B5EF4-FFF2-40B4-BE49-F238E27FC236}">
                <a16:creationId xmlns:a16="http://schemas.microsoft.com/office/drawing/2014/main" id="{82A7CAFD-775A-2D00-C60B-AC1A22C13DE6}"/>
              </a:ext>
            </a:extLst>
          </p:cNvPr>
          <p:cNvSpPr/>
          <p:nvPr/>
        </p:nvSpPr>
        <p:spPr>
          <a:xfrm>
            <a:off x="152400" y="1415716"/>
            <a:ext cx="4114877" cy="68059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8">
            <a:extLst>
              <a:ext uri="{FF2B5EF4-FFF2-40B4-BE49-F238E27FC236}">
                <a16:creationId xmlns:a16="http://schemas.microsoft.com/office/drawing/2014/main" id="{472A11AE-B660-AD8F-ED62-1E610FA3EB23}"/>
              </a:ext>
            </a:extLst>
          </p:cNvPr>
          <p:cNvGrpSpPr/>
          <p:nvPr/>
        </p:nvGrpSpPr>
        <p:grpSpPr>
          <a:xfrm>
            <a:off x="159943" y="194362"/>
            <a:ext cx="2650370" cy="481698"/>
            <a:chOff x="0" y="0"/>
            <a:chExt cx="3533827" cy="642264"/>
          </a:xfrm>
        </p:grpSpPr>
        <p:sp>
          <p:nvSpPr>
            <p:cNvPr id="9" name="TextBox 9">
              <a:extLst>
                <a:ext uri="{FF2B5EF4-FFF2-40B4-BE49-F238E27FC236}">
                  <a16:creationId xmlns:a16="http://schemas.microsoft.com/office/drawing/2014/main" id="{DED358A9-485D-2DB2-072D-9C10ACA91416}"/>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9" name="Picture 10">
              <a:extLst>
                <a:ext uri="{FF2B5EF4-FFF2-40B4-BE49-F238E27FC236}">
                  <a16:creationId xmlns:a16="http://schemas.microsoft.com/office/drawing/2014/main" id="{54859D53-84B0-2E2A-4EE3-4C1B9CCEBE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613363" cy="642264"/>
            </a:xfrm>
            <a:prstGeom prst="rect">
              <a:avLst/>
            </a:prstGeom>
          </p:spPr>
        </p:pic>
        <p:pic>
          <p:nvPicPr>
            <p:cNvPr id="20" name="Picture 11">
              <a:extLst>
                <a:ext uri="{FF2B5EF4-FFF2-40B4-BE49-F238E27FC236}">
                  <a16:creationId xmlns:a16="http://schemas.microsoft.com/office/drawing/2014/main" id="{9C34B18E-1878-019A-B20B-817821C8F3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8844" y="203723"/>
              <a:ext cx="321445" cy="218984"/>
            </a:xfrm>
            <a:prstGeom prst="rect">
              <a:avLst/>
            </a:prstGeom>
          </p:spPr>
        </p:pic>
      </p:grpSp>
      <p:sp>
        <p:nvSpPr>
          <p:cNvPr id="25" name="矩形: 圆角 24">
            <a:extLst>
              <a:ext uri="{FF2B5EF4-FFF2-40B4-BE49-F238E27FC236}">
                <a16:creationId xmlns:a16="http://schemas.microsoft.com/office/drawing/2014/main" id="{CC34D65D-F415-C1D7-A10E-4721754BCE4F}"/>
              </a:ext>
            </a:extLst>
          </p:cNvPr>
          <p:cNvSpPr/>
          <p:nvPr/>
        </p:nvSpPr>
        <p:spPr>
          <a:xfrm>
            <a:off x="207958" y="3692324"/>
            <a:ext cx="3810934" cy="83439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1"/>
            </p:custDataLst>
          </p:nvPr>
        </p:nvSpPr>
        <p:spPr>
          <a:xfrm>
            <a:off x="140846" y="3896795"/>
            <a:ext cx="3629660" cy="62992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Q2.3D</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建模的构思与实现</a:t>
            </a:r>
            <a:r>
              <a:rPr lang="zh-CN"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p>
        </p:txBody>
      </p:sp>
      <p:sp>
        <p:nvSpPr>
          <p:cNvPr id="11" name="文本框 10"/>
          <p:cNvSpPr txBox="1"/>
          <p:nvPr>
            <p:custDataLst>
              <p:tags r:id="rId2"/>
            </p:custDataLst>
          </p:nvPr>
        </p:nvSpPr>
        <p:spPr>
          <a:xfrm>
            <a:off x="140846" y="5208897"/>
            <a:ext cx="3629660" cy="62992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Q3.</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模型的实现与应用？</a:t>
            </a:r>
          </a:p>
        </p:txBody>
      </p:sp>
      <p:sp>
        <p:nvSpPr>
          <p:cNvPr id="12" name="文本框 11"/>
          <p:cNvSpPr txBox="1"/>
          <p:nvPr>
            <p:custDataLst>
              <p:tags r:id="rId3"/>
            </p:custDataLst>
          </p:nvPr>
        </p:nvSpPr>
        <p:spPr>
          <a:xfrm>
            <a:off x="140846" y="6521000"/>
            <a:ext cx="4122420" cy="52578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Q4.</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实时监控的实现与效果？</a:t>
            </a:r>
          </a:p>
        </p:txBody>
      </p:sp>
      <p:sp>
        <p:nvSpPr>
          <p:cNvPr id="23" name="文本框 22" descr="7b0a20202020227461726765744d6f64756c65223a202270726f636573734f6e6c696e65466f6e7473220a7d0a">
            <a:extLst>
              <a:ext uri="{FF2B5EF4-FFF2-40B4-BE49-F238E27FC236}">
                <a16:creationId xmlns:a16="http://schemas.microsoft.com/office/drawing/2014/main" id="{6237B6A4-0A6A-E1DA-2D73-83A881D11E00}"/>
              </a:ext>
            </a:extLst>
          </p:cNvPr>
          <p:cNvSpPr txBox="1"/>
          <p:nvPr>
            <p:custDataLst>
              <p:tags r:id="rId4"/>
            </p:custDataLst>
          </p:nvPr>
        </p:nvSpPr>
        <p:spPr>
          <a:xfrm>
            <a:off x="140846" y="2584693"/>
            <a:ext cx="3816985" cy="629920"/>
          </a:xfrm>
          <a:prstGeom prst="rect">
            <a:avLst/>
          </a:prstGeom>
          <a:noFill/>
        </p:spPr>
        <p:txBody>
          <a:bodyPr wrap="square" rtlCol="0">
            <a:noAutofit/>
            <a:scene3d>
              <a:camera prst="orthographicFront"/>
              <a:lightRig rig="threePt" dir="t"/>
            </a:scene3d>
          </a:bodyPr>
          <a:lstStyle/>
          <a:p>
            <a:r>
              <a:rPr 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方正黑体简体" panose="02000000000000000000" charset="-122"/>
              </a:rPr>
              <a:t>Q1.告警事件处理与管理</a:t>
            </a:r>
            <a:r>
              <a:rPr 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endParaRPr lang="en-US"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endParaRPr>
          </a:p>
        </p:txBody>
      </p:sp>
      <p:pic>
        <p:nvPicPr>
          <p:cNvPr id="27" name="Picture 2">
            <a:extLst>
              <a:ext uri="{FF2B5EF4-FFF2-40B4-BE49-F238E27FC236}">
                <a16:creationId xmlns:a16="http://schemas.microsoft.com/office/drawing/2014/main" id="{BB63DB1C-0E3F-3E6C-D616-0C8117B2626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8973800" y="329325"/>
            <a:ext cx="2774479" cy="2462137"/>
          </a:xfrm>
          <a:prstGeom prst="rect">
            <a:avLst/>
          </a:prstGeom>
        </p:spPr>
      </p:pic>
      <p:pic>
        <p:nvPicPr>
          <p:cNvPr id="4" name="4月16日(1)">
            <a:hlinkClick r:id="" action="ppaction://media"/>
            <a:extLst>
              <a:ext uri="{FF2B5EF4-FFF2-40B4-BE49-F238E27FC236}">
                <a16:creationId xmlns:a16="http://schemas.microsoft.com/office/drawing/2014/main" id="{51FAE7B9-ED7A-8C5D-00FF-45021E3A3112}"/>
              </a:ext>
            </a:extLst>
          </p:cNvPr>
          <p:cNvPicPr/>
          <p:nvPr>
            <a:videoFile r:link="rId6"/>
            <p:extLst>
              <p:ext uri="{DAA4B4D4-6D71-4841-9C94-3DE7FCFB9230}">
                <p14:media xmlns:p14="http://schemas.microsoft.com/office/powerpoint/2010/main" r:embed="rId5"/>
              </p:ext>
            </p:extLst>
          </p:nvPr>
        </p:nvPicPr>
        <p:blipFill>
          <a:blip r:embed="rId14"/>
          <a:stretch>
            <a:fillRect/>
          </a:stretch>
        </p:blipFill>
        <p:spPr>
          <a:xfrm>
            <a:off x="8895081" y="517228"/>
            <a:ext cx="8695690" cy="4572000"/>
          </a:xfrm>
          <a:prstGeom prst="rect">
            <a:avLst/>
          </a:prstGeom>
        </p:spPr>
      </p:pic>
      <p:sp>
        <p:nvSpPr>
          <p:cNvPr id="5" name="文本框 4">
            <a:extLst>
              <a:ext uri="{FF2B5EF4-FFF2-40B4-BE49-F238E27FC236}">
                <a16:creationId xmlns:a16="http://schemas.microsoft.com/office/drawing/2014/main" id="{3882C836-0EFB-5B7C-8AD0-7F673BCA27B3}"/>
              </a:ext>
            </a:extLst>
          </p:cNvPr>
          <p:cNvSpPr txBox="1"/>
          <p:nvPr/>
        </p:nvSpPr>
        <p:spPr>
          <a:xfrm>
            <a:off x="4958008" y="4818681"/>
            <a:ext cx="12659657" cy="3323987"/>
          </a:xfrm>
          <a:prstGeom prst="rect">
            <a:avLst/>
          </a:prstGeom>
          <a:noFill/>
        </p:spPr>
        <p:txBody>
          <a:bodyPr wrap="square" rtlCol="0">
            <a:spAutoFit/>
          </a:bodyPr>
          <a:lstStyle/>
          <a:p>
            <a:r>
              <a:rPr lang="en-US" altLang="zh-CN" sz="2400" b="1" dirty="0">
                <a:latin typeface="+mn-ea"/>
                <a:cs typeface="+mn-ea"/>
                <a:sym typeface="方正公文小标宋" panose="02000500000000000000" charset="-122"/>
              </a:rPr>
              <a:t>2</a:t>
            </a:r>
            <a:r>
              <a:rPr lang="zh-CN" altLang="en-US" sz="2400" b="1" dirty="0">
                <a:latin typeface="+mn-ea"/>
                <a:cs typeface="+mn-ea"/>
                <a:sym typeface="方正公文小标宋" panose="02000500000000000000" charset="-122"/>
              </a:rPr>
              <a:t>）实现：</a:t>
            </a:r>
          </a:p>
          <a:p>
            <a:r>
              <a:rPr lang="zh-CN" altLang="en-US" sz="2400" dirty="0">
                <a:latin typeface="+mn-ea"/>
                <a:cs typeface="+mn-ea"/>
                <a:sym typeface="方正公文小标宋" panose="02000500000000000000" charset="-122"/>
              </a:rPr>
              <a:t>在blender建模软件中通过程序化节点生成可随时编辑的3d模型，设置楼房等网格体的密度获得合适的模型，将贴图进行烘培，最后导出模型和uv贴图。在将模型和贴图通过threejs导入网页之前分别将模型的和uv贴图进一步进行压缩以提高网站的响应速度。最后通过threejs和js实现模型与用户和系统的交互。</a:t>
            </a:r>
          </a:p>
          <a:p>
            <a:r>
              <a:rPr lang="en-US" altLang="zh-CN" sz="2400" b="1" dirty="0">
                <a:latin typeface="+mn-ea"/>
                <a:cs typeface="+mn-ea"/>
                <a:sym typeface="方正公文小标宋" panose="02000500000000000000" charset="-122"/>
              </a:rPr>
              <a:t>3</a:t>
            </a:r>
            <a:r>
              <a:rPr lang="zh-CN" altLang="en-US" sz="2400" b="1" dirty="0">
                <a:latin typeface="+mn-ea"/>
                <a:cs typeface="+mn-ea"/>
                <a:sym typeface="方正公文小标宋" panose="02000500000000000000" charset="-122"/>
              </a:rPr>
              <a:t>）意义：</a:t>
            </a:r>
          </a:p>
          <a:p>
            <a:r>
              <a:rPr lang="zh-CN" altLang="en-US" sz="2400" dirty="0">
                <a:latin typeface="+mn-ea"/>
                <a:cs typeface="+mn-ea"/>
                <a:sym typeface="方正公文小标宋" panose="02000500000000000000" charset="-122"/>
              </a:rPr>
              <a:t>通过</a:t>
            </a:r>
            <a:r>
              <a:rPr lang="en-US" altLang="zh-CN" sz="2400" dirty="0">
                <a:latin typeface="+mn-ea"/>
                <a:cs typeface="+mn-ea"/>
                <a:sym typeface="方正公文小标宋" panose="02000500000000000000" charset="-122"/>
              </a:rPr>
              <a:t>3D</a:t>
            </a:r>
            <a:r>
              <a:rPr lang="zh-CN" altLang="en-US" sz="2400" dirty="0">
                <a:latin typeface="+mn-ea"/>
                <a:cs typeface="+mn-ea"/>
                <a:sym typeface="方正公文小标宋" panose="02000500000000000000" charset="-122"/>
              </a:rPr>
              <a:t>建模校园，智安之眼系统能够及时发现校园安全问题，解放安保人员压力，实现人防、物防和技防相结合的智慧平安校园建设目标。</a:t>
            </a:r>
          </a:p>
          <a:p>
            <a:endParaRPr lang="zh-CN" altLang="en-US" dirty="0"/>
          </a:p>
        </p:txBody>
      </p:sp>
    </p:spTree>
    <p:extLst>
      <p:ext uri="{BB962C8B-B14F-4D97-AF65-F5344CB8AC3E}">
        <p14:creationId xmlns:p14="http://schemas.microsoft.com/office/powerpoint/2010/main" val="2023083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69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additive="base">
                                        <p:cTn id="11" dur="1" fill="hold"/>
                                        <p:tgtEl>
                                          <p:spTgt spid="4"/>
                                        </p:tgtEl>
                                      </p:cBhvr>
                                    </p:cmd>
                                  </p:childTnLst>
                                </p:cTn>
                              </p:par>
                            </p:childTnLst>
                          </p:cTn>
                        </p:par>
                      </p:childTnLst>
                    </p:cTn>
                  </p:par>
                </p:childTnLst>
              </p:cTn>
              <p:nextCondLst>
                <p:cond evt="onClick" delay="0">
                  <p:tgtEl>
                    <p:spTgt spid="4"/>
                  </p:tgtEl>
                </p:cond>
              </p:nextCondLst>
            </p:seq>
            <p:video>
              <p:cMediaNode mute="1">
                <p:cTn id="12" fill="hold" display="1">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82A7CAFD-775A-2D00-C60B-AC1A22C13DE6}"/>
              </a:ext>
            </a:extLst>
          </p:cNvPr>
          <p:cNvSpPr/>
          <p:nvPr/>
        </p:nvSpPr>
        <p:spPr>
          <a:xfrm>
            <a:off x="152400" y="1415716"/>
            <a:ext cx="4114877" cy="68059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8">
            <a:extLst>
              <a:ext uri="{FF2B5EF4-FFF2-40B4-BE49-F238E27FC236}">
                <a16:creationId xmlns:a16="http://schemas.microsoft.com/office/drawing/2014/main" id="{472A11AE-B660-AD8F-ED62-1E610FA3EB23}"/>
              </a:ext>
            </a:extLst>
          </p:cNvPr>
          <p:cNvGrpSpPr/>
          <p:nvPr/>
        </p:nvGrpSpPr>
        <p:grpSpPr>
          <a:xfrm>
            <a:off x="159943" y="194362"/>
            <a:ext cx="2650370" cy="481698"/>
            <a:chOff x="0" y="0"/>
            <a:chExt cx="3533827" cy="642264"/>
          </a:xfrm>
        </p:grpSpPr>
        <p:sp>
          <p:nvSpPr>
            <p:cNvPr id="9" name="TextBox 9">
              <a:extLst>
                <a:ext uri="{FF2B5EF4-FFF2-40B4-BE49-F238E27FC236}">
                  <a16:creationId xmlns:a16="http://schemas.microsoft.com/office/drawing/2014/main" id="{DED358A9-485D-2DB2-072D-9C10ACA91416}"/>
                </a:ext>
              </a:extLst>
            </p:cNvPr>
            <p:cNvSpPr txBox="1"/>
            <p:nvPr/>
          </p:nvSpPr>
          <p:spPr>
            <a:xfrm>
              <a:off x="716382" y="-93841"/>
              <a:ext cx="2817445" cy="736105"/>
            </a:xfrm>
            <a:prstGeom prst="rect">
              <a:avLst/>
            </a:prstGeom>
          </p:spPr>
          <p:txBody>
            <a:bodyPr lIns="0" tIns="0" rIns="0" bIns="0" rtlCol="0" anchor="t">
              <a:spAutoFit/>
            </a:bodyPr>
            <a:lstStyle/>
            <a:p>
              <a:pPr>
                <a:lnSpc>
                  <a:spcPts val="4480"/>
                </a:lnSpc>
                <a:spcBef>
                  <a:spcPct val="0"/>
                </a:spcBef>
              </a:pPr>
              <a:r>
                <a:rPr lang="en-US" sz="3200" dirty="0" err="1">
                  <a:solidFill>
                    <a:srgbClr val="1A6EDF"/>
                  </a:solidFill>
                  <a:latin typeface="华文行楷" panose="02010800040101010101" pitchFamily="2" charset="-122"/>
                  <a:ea typeface="华文行楷" panose="02010800040101010101" pitchFamily="2" charset="-122"/>
                </a:rPr>
                <a:t>智安之眼</a:t>
              </a:r>
              <a:endParaRPr lang="en-US" sz="3200" dirty="0">
                <a:solidFill>
                  <a:srgbClr val="1A6EDF"/>
                </a:solidFill>
                <a:latin typeface="华文行楷" panose="02010800040101010101" pitchFamily="2" charset="-122"/>
                <a:ea typeface="华文行楷" panose="02010800040101010101" pitchFamily="2" charset="-122"/>
              </a:endParaRPr>
            </a:p>
          </p:txBody>
        </p:sp>
        <p:pic>
          <p:nvPicPr>
            <p:cNvPr id="19" name="Picture 10">
              <a:extLst>
                <a:ext uri="{FF2B5EF4-FFF2-40B4-BE49-F238E27FC236}">
                  <a16:creationId xmlns:a16="http://schemas.microsoft.com/office/drawing/2014/main" id="{54859D53-84B0-2E2A-4EE3-4C1B9CCEBE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613363" cy="642264"/>
            </a:xfrm>
            <a:prstGeom prst="rect">
              <a:avLst/>
            </a:prstGeom>
          </p:spPr>
        </p:pic>
        <p:pic>
          <p:nvPicPr>
            <p:cNvPr id="20" name="Picture 11">
              <a:extLst>
                <a:ext uri="{FF2B5EF4-FFF2-40B4-BE49-F238E27FC236}">
                  <a16:creationId xmlns:a16="http://schemas.microsoft.com/office/drawing/2014/main" id="{9C34B18E-1878-019A-B20B-817821C8F3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8844" y="203723"/>
              <a:ext cx="321445" cy="218984"/>
            </a:xfrm>
            <a:prstGeom prst="rect">
              <a:avLst/>
            </a:prstGeom>
          </p:spPr>
        </p:pic>
      </p:grpSp>
      <p:sp>
        <p:nvSpPr>
          <p:cNvPr id="25" name="矩形: 圆角 24">
            <a:extLst>
              <a:ext uri="{FF2B5EF4-FFF2-40B4-BE49-F238E27FC236}">
                <a16:creationId xmlns:a16="http://schemas.microsoft.com/office/drawing/2014/main" id="{CC34D65D-F415-C1D7-A10E-4721754BCE4F}"/>
              </a:ext>
            </a:extLst>
          </p:cNvPr>
          <p:cNvSpPr/>
          <p:nvPr/>
        </p:nvSpPr>
        <p:spPr>
          <a:xfrm>
            <a:off x="207958" y="5027083"/>
            <a:ext cx="3810934" cy="83439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custDataLst>
              <p:tags r:id="rId1"/>
            </p:custDataLst>
          </p:nvPr>
        </p:nvSpPr>
        <p:spPr>
          <a:xfrm>
            <a:off x="140846" y="3896795"/>
            <a:ext cx="3629660" cy="62992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Q2.3D</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建模的构思与实现</a:t>
            </a:r>
            <a:r>
              <a:rPr lang="zh-CN"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p>
        </p:txBody>
      </p:sp>
      <p:sp>
        <p:nvSpPr>
          <p:cNvPr id="11" name="文本框 10"/>
          <p:cNvSpPr txBox="1"/>
          <p:nvPr>
            <p:custDataLst>
              <p:tags r:id="rId2"/>
            </p:custDataLst>
          </p:nvPr>
        </p:nvSpPr>
        <p:spPr>
          <a:xfrm>
            <a:off x="140846" y="5208897"/>
            <a:ext cx="3629660" cy="62992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Q3.</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模型的实现与应用？</a:t>
            </a:r>
          </a:p>
        </p:txBody>
      </p:sp>
      <p:sp>
        <p:nvSpPr>
          <p:cNvPr id="12" name="文本框 11"/>
          <p:cNvSpPr txBox="1"/>
          <p:nvPr>
            <p:custDataLst>
              <p:tags r:id="rId3"/>
            </p:custDataLst>
          </p:nvPr>
        </p:nvSpPr>
        <p:spPr>
          <a:xfrm>
            <a:off x="140846" y="6521000"/>
            <a:ext cx="4122420" cy="525780"/>
          </a:xfrm>
          <a:prstGeom prst="rect">
            <a:avLst/>
          </a:prstGeom>
          <a:noFill/>
        </p:spPr>
        <p:txBody>
          <a:bodyPr wrap="square" rtlCol="0">
            <a:noAutofit/>
            <a:scene3d>
              <a:camera prst="orthographicFront"/>
              <a:lightRig rig="threePt" dir="t"/>
            </a:scene3d>
          </a:bodyPr>
          <a:lstStyle/>
          <a:p>
            <a:r>
              <a:rPr lang="en-US"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Q4.</a:t>
            </a:r>
            <a:r>
              <a:rPr lang="zh-CN" alt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mn-ea"/>
              </a:rPr>
              <a:t>实时监控的实现与效果？</a:t>
            </a:r>
          </a:p>
        </p:txBody>
      </p:sp>
      <p:sp>
        <p:nvSpPr>
          <p:cNvPr id="23" name="文本框 22" descr="7b0a20202020227461726765744d6f64756c65223a202270726f636573734f6e6c696e65466f6e7473220a7d0a">
            <a:extLst>
              <a:ext uri="{FF2B5EF4-FFF2-40B4-BE49-F238E27FC236}">
                <a16:creationId xmlns:a16="http://schemas.microsoft.com/office/drawing/2014/main" id="{6237B6A4-0A6A-E1DA-2D73-83A881D11E00}"/>
              </a:ext>
            </a:extLst>
          </p:cNvPr>
          <p:cNvSpPr txBox="1"/>
          <p:nvPr>
            <p:custDataLst>
              <p:tags r:id="rId4"/>
            </p:custDataLst>
          </p:nvPr>
        </p:nvSpPr>
        <p:spPr>
          <a:xfrm>
            <a:off x="140846" y="2584693"/>
            <a:ext cx="3816985" cy="629920"/>
          </a:xfrm>
          <a:prstGeom prst="rect">
            <a:avLst/>
          </a:prstGeom>
          <a:noFill/>
        </p:spPr>
        <p:txBody>
          <a:bodyPr wrap="square" rtlCol="0">
            <a:noAutofit/>
            <a:scene3d>
              <a:camera prst="orthographicFront"/>
              <a:lightRig rig="threePt" dir="t"/>
            </a:scene3d>
          </a:bodyPr>
          <a:lstStyle/>
          <a:p>
            <a:r>
              <a:rPr lang="en-US" sz="2400" dirty="0">
                <a:solidFill>
                  <a:schemeClr val="bg1"/>
                </a:solidFill>
                <a:effectLst>
                  <a:outerShdw blurRad="38100" dist="19050" dir="2700000" algn="tl" rotWithShape="0">
                    <a:schemeClr val="dk1">
                      <a:alpha val="40000"/>
                    </a:schemeClr>
                  </a:outerShdw>
                </a:effectLst>
                <a:latin typeface="方正黑体简体" panose="02000000000000000000" charset="-122"/>
                <a:ea typeface="方正黑体简体" panose="02000000000000000000" charset="-122"/>
                <a:cs typeface="方正黑体简体" panose="02000000000000000000" charset="-122"/>
                <a:sym typeface="方正黑体简体" panose="02000000000000000000" charset="-122"/>
              </a:rPr>
              <a:t>Q1.告警事件处理与管理</a:t>
            </a:r>
            <a:r>
              <a:rPr 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rPr>
              <a:t>？</a:t>
            </a:r>
            <a:endParaRPr lang="en-US" altLang="en-US" sz="2400" dirty="0">
              <a:solidFill>
                <a:schemeClr val="bg1"/>
              </a:solidFill>
              <a:effectLst>
                <a:outerShdw blurRad="38100" dist="19050" dir="2700000" algn="tl" rotWithShape="0">
                  <a:schemeClr val="dk1">
                    <a:alpha val="40000"/>
                  </a:schemeClr>
                </a:outerShdw>
              </a:effectLst>
              <a:latin typeface="字由点字青花行楷" panose="00020600040101010101" charset="-122"/>
              <a:sym typeface="+mn-ea"/>
            </a:endParaRPr>
          </a:p>
        </p:txBody>
      </p:sp>
      <p:pic>
        <p:nvPicPr>
          <p:cNvPr id="27" name="Picture 2">
            <a:extLst>
              <a:ext uri="{FF2B5EF4-FFF2-40B4-BE49-F238E27FC236}">
                <a16:creationId xmlns:a16="http://schemas.microsoft.com/office/drawing/2014/main" id="{BB63DB1C-0E3F-3E6C-D616-0C8117B2626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8973800" y="329325"/>
            <a:ext cx="2774479" cy="2462137"/>
          </a:xfrm>
          <a:prstGeom prst="rect">
            <a:avLst/>
          </a:prstGeom>
        </p:spPr>
      </p:pic>
      <p:pic>
        <p:nvPicPr>
          <p:cNvPr id="3" name="4月16日(6)">
            <a:hlinkClick r:id="" action="ppaction://media"/>
            <a:extLst>
              <a:ext uri="{FF2B5EF4-FFF2-40B4-BE49-F238E27FC236}">
                <a16:creationId xmlns:a16="http://schemas.microsoft.com/office/drawing/2014/main" id="{0E5F0BDB-C79F-D1C5-6E21-D2045B1F0BDF}"/>
              </a:ext>
            </a:extLst>
          </p:cNvPr>
          <p:cNvPicPr/>
          <p:nvPr>
            <a:videoFile r:link="rId6"/>
            <p:extLst>
              <p:ext uri="{DAA4B4D4-6D71-4841-9C94-3DE7FCFB9230}">
                <p14:media xmlns:p14="http://schemas.microsoft.com/office/powerpoint/2010/main" r:embed="rId5"/>
              </p:ext>
            </p:extLst>
          </p:nvPr>
        </p:nvPicPr>
        <p:blipFill>
          <a:blip r:embed="rId14"/>
          <a:stretch>
            <a:fillRect/>
          </a:stretch>
        </p:blipFill>
        <p:spPr>
          <a:xfrm>
            <a:off x="9146458" y="455083"/>
            <a:ext cx="8671560" cy="4572000"/>
          </a:xfrm>
          <a:prstGeom prst="rect">
            <a:avLst/>
          </a:prstGeom>
        </p:spPr>
      </p:pic>
      <p:sp>
        <p:nvSpPr>
          <p:cNvPr id="4" name="文本框 3" descr="7b0a20202020227461726765744d6f64756c65223a202270726f636573734f6e6c696e65466f6e7473220a7d0a">
            <a:extLst>
              <a:ext uri="{FF2B5EF4-FFF2-40B4-BE49-F238E27FC236}">
                <a16:creationId xmlns:a16="http://schemas.microsoft.com/office/drawing/2014/main" id="{3F59A3D3-2213-B85A-BA7B-A2F652A66B20}"/>
              </a:ext>
            </a:extLst>
          </p:cNvPr>
          <p:cNvSpPr txBox="1"/>
          <p:nvPr/>
        </p:nvSpPr>
        <p:spPr>
          <a:xfrm>
            <a:off x="4936120" y="1114225"/>
            <a:ext cx="4057978" cy="5565140"/>
          </a:xfrm>
          <a:prstGeom prst="rect">
            <a:avLst/>
          </a:prstGeom>
          <a:noFill/>
        </p:spPr>
        <p:txBody>
          <a:bodyPr wrap="square" rtlCol="0">
            <a:noAutofit/>
          </a:bodyPr>
          <a:lstStyle/>
          <a:p>
            <a:r>
              <a:rPr lang="en-US" altLang="zh-CN" sz="2400" b="1" dirty="0">
                <a:ln/>
                <a:solidFill>
                  <a:schemeClr val="tx1"/>
                </a:solidFill>
                <a:latin typeface="宋体" panose="02010600030101010101" pitchFamily="2" charset="-122"/>
                <a:ea typeface="宋体" panose="02010600030101010101" pitchFamily="2" charset="-122"/>
                <a:cs typeface="宋体" panose="02010600030101010101" pitchFamily="2" charset="-122"/>
                <a:sym typeface="汉仪颜楷简" panose="00020600040101010101" charset="-122"/>
              </a:rPr>
              <a:t>1</a:t>
            </a:r>
            <a:r>
              <a:rPr lang="zh-CN" altLang="en-US" sz="2400" b="1" dirty="0">
                <a:ln/>
                <a:solidFill>
                  <a:schemeClr val="tx1"/>
                </a:solidFill>
                <a:latin typeface="宋体" panose="02010600030101010101" pitchFamily="2" charset="-122"/>
                <a:ea typeface="宋体" panose="02010600030101010101" pitchFamily="2" charset="-122"/>
                <a:cs typeface="宋体" panose="02010600030101010101" pitchFamily="2" charset="-122"/>
                <a:sym typeface="汉仪颜楷简" panose="00020600040101010101" charset="-122"/>
              </a:rPr>
              <a:t>）实现方式：</a:t>
            </a:r>
          </a:p>
          <a:p>
            <a:pPr marL="342900" indent="-342900">
              <a:buFont typeface="Wingdings" panose="05000000000000000000" charset="0"/>
              <a:buChar char="n"/>
            </a:pPr>
            <a:r>
              <a:rPr lang="zh-CN" altLang="en-US" sz="2400" dirty="0">
                <a:ln/>
                <a:solidFill>
                  <a:schemeClr val="tx1"/>
                </a:solidFill>
                <a:latin typeface="宋体" panose="02010600030101010101" pitchFamily="2" charset="-122"/>
                <a:ea typeface="宋体" panose="02010600030101010101" pitchFamily="2" charset="-122"/>
                <a:cs typeface="宋体" panose="02010600030101010101" pitchFamily="2" charset="-122"/>
                <a:sym typeface="汉仪颜楷简" panose="00020600040101010101" charset="-122"/>
              </a:rPr>
              <a:t>模型采用pytorch深度学习框架搭配yolov5训练算法训练得到。</a:t>
            </a:r>
          </a:p>
          <a:p>
            <a:pPr marL="342900" indent="-342900">
              <a:buFont typeface="Wingdings" panose="05000000000000000000" charset="0"/>
              <a:buChar char="n"/>
            </a:pPr>
            <a:r>
              <a:rPr lang="zh-CN" altLang="en-US" sz="2400" dirty="0">
                <a:ln/>
                <a:solidFill>
                  <a:schemeClr val="tx1"/>
                </a:solidFill>
                <a:latin typeface="宋体" panose="02010600030101010101" pitchFamily="2" charset="-122"/>
                <a:ea typeface="宋体" panose="02010600030101010101" pitchFamily="2" charset="-122"/>
                <a:cs typeface="宋体" panose="02010600030101010101" pitchFamily="2" charset="-122"/>
                <a:sym typeface="汉仪颜楷简" panose="00020600040101010101" charset="-122"/>
              </a:rPr>
              <a:t>系统包含道路积水检测模型，人员摔倒检测模型，房屋渗漏水检测模型，明火检测模型，人员检测模型，人员挥手检测模型，烟雾检测模型，吸烟检测模型。各个模型可用于实现对应事件的识别。</a:t>
            </a:r>
          </a:p>
          <a:p>
            <a:pPr marL="342900" indent="-342900">
              <a:buFont typeface="Wingdings" panose="05000000000000000000" charset="0"/>
              <a:buChar char="n"/>
            </a:pPr>
            <a:r>
              <a:rPr lang="zh-CN" altLang="en-US" sz="2400" dirty="0">
                <a:ln/>
                <a:solidFill>
                  <a:schemeClr val="tx1"/>
                </a:solidFill>
                <a:latin typeface="宋体" panose="02010600030101010101" pitchFamily="2" charset="-122"/>
                <a:ea typeface="宋体" panose="02010600030101010101" pitchFamily="2" charset="-122"/>
                <a:cs typeface="宋体" panose="02010600030101010101" pitchFamily="2" charset="-122"/>
                <a:sym typeface="汉仪颜楷简" panose="00020600040101010101" charset="-122"/>
              </a:rPr>
              <a:t>人员检测模型搭配OpenPose姿态识别与电子围栏算法可识别围栏防护事件与边缘防护两种复杂事件。</a:t>
            </a:r>
          </a:p>
          <a:p>
            <a:pPr marL="342900" indent="-342900">
              <a:buFont typeface="Wingdings" panose="05000000000000000000" charset="0"/>
              <a:buChar char="n"/>
            </a:pPr>
            <a:r>
              <a:rPr lang="zh-CN" altLang="en-US" sz="2400" dirty="0">
                <a:ln/>
                <a:solidFill>
                  <a:schemeClr val="tx1"/>
                </a:solidFill>
                <a:latin typeface="宋体" panose="02010600030101010101" pitchFamily="2" charset="-122"/>
                <a:ea typeface="宋体" panose="02010600030101010101" pitchFamily="2" charset="-122"/>
                <a:cs typeface="宋体" panose="02010600030101010101" pitchFamily="2" charset="-122"/>
                <a:sym typeface="汉仪颜楷简" panose="00020600040101010101" charset="-122"/>
              </a:rPr>
              <a:t>对于人员参与产生的事件（人员摔倒，人员挥手，人员检测，吸烟）通过OpenPose进行再判断是否为人发起，防止产生错误事件报警。</a:t>
            </a:r>
          </a:p>
        </p:txBody>
      </p:sp>
      <p:sp>
        <p:nvSpPr>
          <p:cNvPr id="5" name="文本框 4">
            <a:extLst>
              <a:ext uri="{FF2B5EF4-FFF2-40B4-BE49-F238E27FC236}">
                <a16:creationId xmlns:a16="http://schemas.microsoft.com/office/drawing/2014/main" id="{6179D5BA-68A6-33E0-F18B-1954FF29C02A}"/>
              </a:ext>
            </a:extLst>
          </p:cNvPr>
          <p:cNvSpPr txBox="1"/>
          <p:nvPr/>
        </p:nvSpPr>
        <p:spPr>
          <a:xfrm>
            <a:off x="9144000" y="5754118"/>
            <a:ext cx="7162800" cy="2585323"/>
          </a:xfrm>
          <a:prstGeom prst="rect">
            <a:avLst/>
          </a:prstGeom>
          <a:noFill/>
        </p:spPr>
        <p:txBody>
          <a:bodyPr wrap="square" rtlCol="0">
            <a:spAutoFit/>
          </a:bodyPr>
          <a:lstStyle/>
          <a:p>
            <a:r>
              <a:rPr lang="en-US" altLang="zh-CN" sz="2400" b="1" dirty="0">
                <a:ln/>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汉仪颜楷简" panose="00020600040101010101" charset="-122"/>
              </a:rPr>
              <a:t>2</a:t>
            </a:r>
            <a:r>
              <a:rPr lang="zh-CN" altLang="en-US" sz="2400" b="1" dirty="0">
                <a:ln/>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sym typeface="汉仪颜楷简" panose="00020600040101010101" charset="-122"/>
              </a:rPr>
              <a:t>）应用：</a:t>
            </a:r>
          </a:p>
          <a:p>
            <a:pPr marL="342900" indent="-342900">
              <a:buFont typeface="Wingdings" panose="05000000000000000000" charset="0"/>
              <a:buChar char="n"/>
            </a:pPr>
            <a:r>
              <a:rPr lang="zh-CN" altLang="en-US" sz="2400" dirty="0">
                <a:ln/>
                <a:latin typeface="宋体" panose="02010600030101010101" pitchFamily="2" charset="-122"/>
                <a:ea typeface="宋体" panose="02010600030101010101" pitchFamily="2" charset="-122"/>
                <a:sym typeface="汉仪颜楷简" panose="00020600040101010101" charset="-122"/>
              </a:rPr>
              <a:t>本系统提供自主模型训练，在网页端模型训练页面右侧提供用户自主训练模型指引，用户可根据自身个性化需求对相应数据集进行训练，训练后能够得到训练结果文件，包括学习率、召回率、预测率等相关指标。</a:t>
            </a:r>
          </a:p>
          <a:p>
            <a:endParaRPr lang="zh-CN" altLang="en-US" dirty="0"/>
          </a:p>
        </p:txBody>
      </p:sp>
    </p:spTree>
    <p:extLst>
      <p:ext uri="{BB962C8B-B14F-4D97-AF65-F5344CB8AC3E}">
        <p14:creationId xmlns:p14="http://schemas.microsoft.com/office/powerpoint/2010/main" val="2721216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64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additive="base">
                                        <p:cTn id="11" dur="1" fill="hold"/>
                                        <p:tgtEl>
                                          <p:spTgt spid="3"/>
                                        </p:tgtEl>
                                      </p:cBhvr>
                                    </p:cmd>
                                  </p:childTnLst>
                                </p:cTn>
                              </p:par>
                            </p:childTnLst>
                          </p:cTn>
                        </p:par>
                      </p:childTnLst>
                    </p:cTn>
                  </p:par>
                </p:childTnLst>
              </p:cTn>
              <p:nextCondLst>
                <p:cond evt="onClick" delay="0">
                  <p:tgtEl>
                    <p:spTgt spid="3"/>
                  </p:tgtEl>
                </p:cond>
              </p:nextCondLst>
            </p:seq>
            <p:video>
              <p:cMediaNode mute="1">
                <p:cTn id="12" fill="hold" display="1">
                  <p:stCondLst>
                    <p:cond delay="indefinite"/>
                  </p:stCondLst>
                </p:cTn>
                <p:tgtEl>
                  <p:spTgt spid="3"/>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16f29b97-da3a-4dfb-bd2f-4e9535a21458"/>
  <p:tag name="COMMONDATA" val="eyJoZGlkIjoiNDc5NWYxYzc2OGQ2YTY5ZDk0MzE0NGNjZDJlOTEzOG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1692</Words>
  <Application>Microsoft Office PowerPoint</Application>
  <PresentationFormat>自定义</PresentationFormat>
  <Paragraphs>208</Paragraphs>
  <Slides>19</Slides>
  <Notes>4</Notes>
  <HiddenSlides>0</HiddenSlides>
  <MMClips>3</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Public Sans Bold</vt:lpstr>
      <vt:lpstr>方正黑体简体</vt:lpstr>
      <vt:lpstr>黑体</vt:lpstr>
      <vt:lpstr>华文行楷</vt:lpstr>
      <vt:lpstr>黄煜臣江西拙楷体</vt:lpstr>
      <vt:lpstr>可画琴赋小楷 2</vt:lpstr>
      <vt:lpstr>思源宋体</vt:lpstr>
      <vt:lpstr>思源宋体 Bold</vt:lpstr>
      <vt:lpstr>宋体</vt:lpstr>
      <vt:lpstr>字由点字典楷</vt:lpstr>
      <vt:lpstr>字由点字青花行楷</vt:lpstr>
      <vt:lpstr>字由点字山水行楷</vt:lpstr>
      <vt:lpstr>Arial</vt:lpstr>
      <vt:lpstr>Calibri</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dc:title>
  <dc:creator>Administrator</dc:creator>
  <cp:lastModifiedBy>butcher</cp:lastModifiedBy>
  <cp:revision>22</cp:revision>
  <dcterms:created xsi:type="dcterms:W3CDTF">2006-08-16T00:00:00Z</dcterms:created>
  <dcterms:modified xsi:type="dcterms:W3CDTF">2023-04-16T18:45:22Z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617C1F67ECAF4F65B5F14027E3D0DB36_13</vt:lpwstr>
  </property>
  <property fmtid="{D5CDD505-2E9C-101B-9397-08002B2CF9AE}" pid="3" name="KSOProductBuildVer">
    <vt:lpwstr>2052-11.1.0.14036</vt:lpwstr>
  </property>
</Properties>
</file>